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56" r:id="rId2"/>
    <p:sldId id="1094" r:id="rId3"/>
    <p:sldId id="1082" r:id="rId4"/>
    <p:sldId id="1112" r:id="rId5"/>
    <p:sldId id="1078" r:id="rId6"/>
    <p:sldId id="1131" r:id="rId7"/>
    <p:sldId id="1133" r:id="rId8"/>
    <p:sldId id="1070" r:id="rId9"/>
    <p:sldId id="1132" r:id="rId10"/>
    <p:sldId id="1124" r:id="rId11"/>
    <p:sldId id="1123" r:id="rId12"/>
    <p:sldId id="1125" r:id="rId13"/>
    <p:sldId id="1126" r:id="rId14"/>
    <p:sldId id="1127" r:id="rId15"/>
    <p:sldId id="1128" r:id="rId16"/>
    <p:sldId id="1155" r:id="rId17"/>
    <p:sldId id="1139" r:id="rId18"/>
    <p:sldId id="1137" r:id="rId19"/>
    <p:sldId id="1138" r:id="rId20"/>
    <p:sldId id="1136" r:id="rId21"/>
    <p:sldId id="1140" r:id="rId22"/>
    <p:sldId id="1141" r:id="rId23"/>
    <p:sldId id="1142" r:id="rId24"/>
    <p:sldId id="1102" r:id="rId25"/>
    <p:sldId id="1159" r:id="rId26"/>
    <p:sldId id="1143" r:id="rId27"/>
    <p:sldId id="1144" r:id="rId28"/>
    <p:sldId id="1145" r:id="rId29"/>
    <p:sldId id="1146" r:id="rId30"/>
    <p:sldId id="1160" r:id="rId31"/>
    <p:sldId id="1156" r:id="rId32"/>
    <p:sldId id="1148" r:id="rId33"/>
    <p:sldId id="1147" r:id="rId34"/>
    <p:sldId id="1157" r:id="rId35"/>
    <p:sldId id="1150" r:id="rId36"/>
    <p:sldId id="1151" r:id="rId37"/>
    <p:sldId id="1152" r:id="rId38"/>
    <p:sldId id="1153" r:id="rId39"/>
    <p:sldId id="1162" r:id="rId40"/>
    <p:sldId id="1154" r:id="rId41"/>
    <p:sldId id="1163" r:id="rId42"/>
    <p:sldId id="1165" r:id="rId43"/>
    <p:sldId id="1167" r:id="rId44"/>
    <p:sldId id="1164" r:id="rId45"/>
    <p:sldId id="1130" r:id="rId46"/>
    <p:sldId id="1101" r:id="rId47"/>
    <p:sldId id="1114" r:id="rId48"/>
    <p:sldId id="1116" r:id="rId49"/>
    <p:sldId id="1117" r:id="rId50"/>
    <p:sldId id="1119" r:id="rId51"/>
    <p:sldId id="1120" r:id="rId52"/>
    <p:sldId id="1115" r:id="rId53"/>
    <p:sldId id="1121" r:id="rId54"/>
    <p:sldId id="610" r:id="rId5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843"/>
    <a:srgbClr val="DCDCDA"/>
    <a:srgbClr val="897C73"/>
    <a:srgbClr val="1B1D2E"/>
    <a:srgbClr val="FE0000"/>
    <a:srgbClr val="1FACE5"/>
    <a:srgbClr val="F00000"/>
    <a:srgbClr val="C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4"/>
    <p:restoredTop sz="88854"/>
  </p:normalViewPr>
  <p:slideViewPr>
    <p:cSldViewPr snapToGrid="0" snapToObjects="1">
      <p:cViewPr varScale="1">
        <p:scale>
          <a:sx n="78" d="100"/>
          <a:sy n="78" d="100"/>
        </p:scale>
        <p:origin x="1584" y="27"/>
      </p:cViewPr>
      <p:guideLst/>
    </p:cSldViewPr>
  </p:slideViewPr>
  <p:outlineViewPr>
    <p:cViewPr>
      <p:scale>
        <a:sx n="33" d="100"/>
        <a:sy n="33" d="100"/>
      </p:scale>
      <p:origin x="0" y="-22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4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BEA237-5BA3-5A4C-B06D-51609BED81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20BEF-0C8F-704A-A0A2-B6BC24AAA3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F3444-DF28-A946-8B61-71FEEB52211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1FABE-D654-8642-BD8D-C5E99493C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817B7-C41E-2442-9B44-1C3E721DC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D0408-A1DF-3746-BBBA-4A18F214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04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2A7EC-EE22-D04B-9A0D-173A461FD22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6DB13-9ABA-1D41-B4A3-07345FFE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8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A8B5C-21DB-5346-8FB6-E9121557E00E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1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6DB13-9ABA-1D41-B4A3-07345FFE8E6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2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4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2B9B10-B2CC-D84A-8FCF-6936101A6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1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6C4CB-7BA1-4942-BF7C-ACA66BF271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93C53-685F-354C-BADA-7539F4187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B3E-AE22-6649-AB42-F74932EA3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3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8CC2B7-5DB9-484E-B5F9-0D91D8F4F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9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9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1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7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D9420-14E7-CE4C-B245-86B566D1AC4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2B052-0559-8C46-8510-93C98B03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8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://www.podjetje2.si/videonadzor" TargetMode="External"/><Relationship Id="rId4" Type="http://schemas.openxmlformats.org/officeDocument/2006/relationships/hyperlink" Target="http://www.podjetje2.si/politikazasebnost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942CA.B550AAD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cid:image002.png@01D942CA.B550AAD0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cid:image003.png@01D942CA.B550AAD0" TargetMode="Externa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5072"/>
            <a:ext cx="9144000" cy="6868143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661BD2-4E38-4693-9892-43EA160B4596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dirty="0">
                <a:effectLst/>
              </a:rPr>
              <a:t> </a:t>
            </a:r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0A82144-5B40-42E5-8705-E429F80C0CF9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dirty="0">
                <a:effectLst/>
              </a:rPr>
              <a:t> </a:t>
            </a:r>
            <a:endParaRPr lang="sl-SI" dirty="0"/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4DFE3C7E-8758-4EAA-8D55-71C391129664}"/>
              </a:ext>
            </a:extLst>
          </p:cNvPr>
          <p:cNvSpPr/>
          <p:nvPr/>
        </p:nvSpPr>
        <p:spPr>
          <a:xfrm>
            <a:off x="452284" y="1030855"/>
            <a:ext cx="6105832" cy="469612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306FD-B7EE-0D40-868B-33C94D091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800" y="2978646"/>
            <a:ext cx="4952060" cy="2325641"/>
          </a:xfrm>
        </p:spPr>
        <p:txBody>
          <a:bodyPr>
            <a:noAutofit/>
          </a:bodyPr>
          <a:lstStyle/>
          <a:p>
            <a:r>
              <a:rPr lang="sl-SI" sz="2800" b="1" noProof="1">
                <a:latin typeface="Montserat"/>
              </a:rPr>
              <a:t>NOVOSTI</a:t>
            </a:r>
            <a:br>
              <a:rPr lang="sl-SI" sz="2800" b="1" noProof="1">
                <a:latin typeface="Montserat"/>
              </a:rPr>
            </a:br>
            <a:r>
              <a:rPr lang="sl-SI" sz="2800" b="1" dirty="0">
                <a:latin typeface="Montserat"/>
              </a:rPr>
              <a:t>PRI VIDEONADZORU, BIOMETRIJI, GPS SLEDENJU, PIŠKOTKIH in NEPOSREDNEM TRŽENJU</a:t>
            </a:r>
            <a:br>
              <a:rPr lang="sl-SI" sz="3200" b="1" noProof="1">
                <a:latin typeface="Montserat"/>
              </a:rPr>
            </a:br>
            <a:br>
              <a:rPr lang="sl-SI" sz="3200" b="1" noProof="1">
                <a:latin typeface="Montserat"/>
              </a:rPr>
            </a:br>
            <a:r>
              <a:rPr lang="sl-SI" sz="1400" b="1" noProof="1">
                <a:latin typeface="Montserat"/>
              </a:rPr>
              <a:t>Miroslav Ekart, pooblaščena oseba za varstvo podatkov</a:t>
            </a:r>
            <a:br>
              <a:rPr lang="sl-SI" sz="3200" b="1" noProof="1">
                <a:latin typeface="Montserat"/>
              </a:rPr>
            </a:br>
            <a:r>
              <a:rPr lang="sl-SI" sz="3200" b="1" noProof="1">
                <a:latin typeface="Montsera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D90A9-37F9-D64E-B341-BCCFFB3B1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057" y="1464210"/>
            <a:ext cx="2010002" cy="57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5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59" y="1362634"/>
            <a:ext cx="9627191" cy="504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02" y="284374"/>
            <a:ext cx="6567501" cy="7539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</a:rPr>
              <a:t>Vsebina obvestila – spletna povezava (76. čl. + 13. čl. GDPR)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482" y="3163499"/>
            <a:ext cx="1889907" cy="172463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540719" y="3524111"/>
            <a:ext cx="1939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QR je opcija.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400" b="1" dirty="0">
              <a:solidFill>
                <a:prstClr val="black"/>
              </a:solidFill>
              <a:latin typeface="Montserrat Black" panose="00000A00000000000000" pitchFamily="2" charset="-1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Povezava „obvezna“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 panose="00000A00000000000000" pitchFamily="2" charset="-1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 panose="00000A00000000000000" pitchFamily="2" charset="-1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5562074" y="3632642"/>
            <a:ext cx="1743645" cy="1904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8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tserrat ExtraBold" panose="00000900000000000000" pitchFamily="2" charset="-18"/>
              <a:ea typeface="+mj-ea"/>
              <a:cs typeface="+mj-cs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81455" y="1722424"/>
            <a:ext cx="63339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b="1" i="1" dirty="0"/>
          </a:p>
          <a:p>
            <a:pPr algn="ctr"/>
            <a:r>
              <a:rPr lang="sl-SI" b="1" i="1" dirty="0"/>
              <a:t>Več informacij na </a:t>
            </a:r>
            <a:r>
              <a:rPr lang="sl-SI" b="1" i="1" dirty="0">
                <a:hlinkClick r:id="rId4"/>
              </a:rPr>
              <a:t>www.podjetje2.si/politikazasebnosti</a:t>
            </a:r>
            <a:endParaRPr lang="sl-SI" b="1" i="1" dirty="0"/>
          </a:p>
          <a:p>
            <a:pPr algn="ctr"/>
            <a:r>
              <a:rPr lang="sl-SI" b="1" i="1" dirty="0"/>
              <a:t>Več informacij na </a:t>
            </a:r>
            <a:r>
              <a:rPr lang="sl-SI" b="1" i="1" dirty="0">
                <a:hlinkClick r:id="rId5"/>
              </a:rPr>
              <a:t>www.podjetje2.si/videonadzor</a:t>
            </a:r>
            <a:endParaRPr lang="sl-SI" b="1" i="1" dirty="0"/>
          </a:p>
          <a:p>
            <a:pPr algn="ctr"/>
            <a:endParaRPr lang="sl-SI" b="1" i="1" dirty="0"/>
          </a:p>
          <a:p>
            <a:pPr algn="ctr"/>
            <a:endParaRPr lang="sl-SI" b="1" i="1" dirty="0"/>
          </a:p>
          <a:p>
            <a:pPr algn="ctr"/>
            <a:endParaRPr lang="sl-SI" b="1" i="1" dirty="0"/>
          </a:p>
          <a:p>
            <a:pPr algn="ctr"/>
            <a:endParaRPr lang="sl-SI" b="1" i="1" dirty="0"/>
          </a:p>
          <a:p>
            <a:pPr algn="ctr"/>
            <a:endParaRPr lang="sl-SI" b="1" i="1" dirty="0"/>
          </a:p>
          <a:p>
            <a:pPr algn="ctr"/>
            <a:endParaRPr lang="sl-SI" b="1" i="1" dirty="0"/>
          </a:p>
          <a:p>
            <a:pPr algn="ctr"/>
            <a:endParaRPr lang="sl-SI" b="1" i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738C87F-A9ED-E0B3-BDE3-917CC78C2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183" y="4337600"/>
            <a:ext cx="1604891" cy="149669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15F8BF5-1366-F313-3999-CF33659F3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407" y="2806288"/>
            <a:ext cx="3136257" cy="1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5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aobljeni pravokotnik 15"/>
          <p:cNvSpPr/>
          <p:nvPr/>
        </p:nvSpPr>
        <p:spPr>
          <a:xfrm>
            <a:off x="4073851" y="3487695"/>
            <a:ext cx="4785013" cy="641063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1" r="25121" b="26789"/>
          <a:stretch/>
        </p:blipFill>
        <p:spPr>
          <a:xfrm>
            <a:off x="-1958055" y="1259035"/>
            <a:ext cx="6179572" cy="5884191"/>
          </a:xfrm>
          <a:prstGeom prst="rect">
            <a:avLst/>
          </a:prstGeom>
        </p:spPr>
      </p:pic>
      <p:sp>
        <p:nvSpPr>
          <p:cNvPr id="15" name="Zaobljeni pravokotnik 14"/>
          <p:cNvSpPr/>
          <p:nvPr/>
        </p:nvSpPr>
        <p:spPr>
          <a:xfrm>
            <a:off x="589935" y="1877961"/>
            <a:ext cx="3165988" cy="641063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A55584C-1161-1B69-F36F-20991722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13" y="2507441"/>
            <a:ext cx="2970335" cy="39604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A37B1E7-B81A-6E12-6366-8996A01AD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52" y="3725508"/>
            <a:ext cx="4652056" cy="2130676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-101752" y="95993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sz="2400" b="1" dirty="0">
                <a:latin typeface="Montserat"/>
              </a:rPr>
              <a:t>MADŽARSKA</a:t>
            </a:r>
          </a:p>
          <a:p>
            <a:pPr algn="ctr"/>
            <a:r>
              <a:rPr lang="sl-SI" sz="2400" b="1" dirty="0">
                <a:latin typeface="Montserat"/>
              </a:rPr>
              <a:t>ZELO REDKO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36" y="3473722"/>
            <a:ext cx="7760324" cy="7459773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5348894" y="2470502"/>
            <a:ext cx="2154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>
                <a:latin typeface="Montserat"/>
              </a:rPr>
              <a:t>MADŽARSKA</a:t>
            </a:r>
          </a:p>
          <a:p>
            <a:r>
              <a:rPr lang="sl-SI" sz="2400" b="1" dirty="0">
                <a:latin typeface="Montserat"/>
              </a:rPr>
              <a:t>NAJPOGOSTEJE</a:t>
            </a:r>
          </a:p>
        </p:txBody>
      </p:sp>
    </p:spTree>
    <p:extLst>
      <p:ext uri="{BB962C8B-B14F-4D97-AF65-F5344CB8AC3E}">
        <p14:creationId xmlns:p14="http://schemas.microsoft.com/office/powerpoint/2010/main" val="51837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aobljeni pravokotnik 11"/>
          <p:cNvSpPr/>
          <p:nvPr/>
        </p:nvSpPr>
        <p:spPr>
          <a:xfrm>
            <a:off x="342964" y="572334"/>
            <a:ext cx="3873910" cy="57596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369" y="572334"/>
            <a:ext cx="6284577" cy="6041180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10A90B0-36E0-E93F-285E-383C5C048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220" y="1890805"/>
            <a:ext cx="3924825" cy="1029376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latin typeface="Montserat"/>
              </a:rPr>
              <a:t>Hrvaški državni nadzornik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70D9E6E-4653-77C7-5297-4DD654BDB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52" y="1278193"/>
            <a:ext cx="3559347" cy="4704343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4806220" y="3281914"/>
            <a:ext cx="159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Montserat"/>
              </a:rPr>
              <a:t>www.azop.hr</a:t>
            </a:r>
          </a:p>
        </p:txBody>
      </p:sp>
    </p:spTree>
    <p:extLst>
      <p:ext uri="{BB962C8B-B14F-4D97-AF65-F5344CB8AC3E}">
        <p14:creationId xmlns:p14="http://schemas.microsoft.com/office/powerpoint/2010/main" val="650739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26" y="219273"/>
            <a:ext cx="6388098" cy="6805876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3A58E10-20D3-74CE-121E-244EF6C1A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730" y="1881442"/>
            <a:ext cx="3674296" cy="20581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>
                <a:latin typeface="Montserat"/>
              </a:rPr>
              <a:t>Burger King </a:t>
            </a:r>
          </a:p>
          <a:p>
            <a:pPr marL="0" indent="0">
              <a:buNone/>
            </a:pPr>
            <a:r>
              <a:rPr lang="sl-SI" b="1" dirty="0">
                <a:latin typeface="Montserat"/>
              </a:rPr>
              <a:t>v M</a:t>
            </a:r>
            <a:r>
              <a:rPr lang="sl-SI" b="1" dirty="0"/>
              <a:t>ü</a:t>
            </a:r>
            <a:r>
              <a:rPr lang="sl-SI" b="1" dirty="0">
                <a:latin typeface="Montserat"/>
              </a:rPr>
              <a:t>nchnu </a:t>
            </a:r>
          </a:p>
          <a:p>
            <a:pPr marL="0" indent="0">
              <a:buNone/>
            </a:pPr>
            <a:r>
              <a:rPr lang="sl-SI" b="1" dirty="0">
                <a:latin typeface="Montserat"/>
              </a:rPr>
              <a:t>v Nemčiji</a:t>
            </a:r>
          </a:p>
          <a:p>
            <a:pPr marL="0" indent="0">
              <a:buNone/>
            </a:pPr>
            <a:endParaRPr lang="sl-SI" b="1" dirty="0">
              <a:latin typeface="Montserat"/>
            </a:endParaRPr>
          </a:p>
          <a:p>
            <a:pPr marL="0" indent="0">
              <a:buNone/>
            </a:pPr>
            <a:r>
              <a:rPr lang="sl-SI" b="1" dirty="0">
                <a:latin typeface="Montserat"/>
              </a:rPr>
              <a:t>Zelo podrobno obvestilo</a:t>
            </a:r>
          </a:p>
          <a:p>
            <a:pPr marL="0" indent="0">
              <a:buNone/>
            </a:pPr>
            <a:endParaRPr lang="sl-SI" b="1" dirty="0">
              <a:latin typeface="Montserat"/>
            </a:endParaRPr>
          </a:p>
          <a:p>
            <a:pPr marL="0" indent="0">
              <a:buNone/>
            </a:pPr>
            <a:endParaRPr lang="sl-SI" b="1" dirty="0">
              <a:latin typeface="Montsera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7878000-957C-E19A-DE8E-96184805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53" y="1238865"/>
            <a:ext cx="3569110" cy="47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8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26" y="219273"/>
            <a:ext cx="6388098" cy="6805876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ED6E2B-6D29-90C9-1128-88604E9E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343" y="1825623"/>
            <a:ext cx="3327637" cy="4166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>
                <a:latin typeface="Montserat"/>
              </a:rPr>
              <a:t>Evropski parlament</a:t>
            </a:r>
          </a:p>
          <a:p>
            <a:pPr marL="0" indent="0">
              <a:buNone/>
            </a:pPr>
            <a:r>
              <a:rPr lang="sl-SI" b="1" dirty="0">
                <a:latin typeface="Montserat"/>
              </a:rPr>
              <a:t>Bruselj v Belgiji</a:t>
            </a:r>
          </a:p>
          <a:p>
            <a:pPr marL="0" indent="0">
              <a:buNone/>
            </a:pPr>
            <a:endParaRPr lang="sl-SI" b="1" dirty="0">
              <a:latin typeface="Montserat"/>
            </a:endParaRPr>
          </a:p>
          <a:p>
            <a:pPr marL="0" indent="0">
              <a:buNone/>
            </a:pPr>
            <a:r>
              <a:rPr lang="sl-SI" b="1" dirty="0" err="1">
                <a:latin typeface="Montserat"/>
              </a:rPr>
              <a:t>Safety</a:t>
            </a:r>
            <a:r>
              <a:rPr lang="sl-SI" b="1" dirty="0">
                <a:latin typeface="Montserat"/>
              </a:rPr>
              <a:t> </a:t>
            </a:r>
            <a:r>
              <a:rPr lang="sl-SI" b="1" dirty="0" err="1">
                <a:latin typeface="Montserat"/>
              </a:rPr>
              <a:t>and</a:t>
            </a:r>
            <a:r>
              <a:rPr lang="sl-SI" b="1" dirty="0">
                <a:latin typeface="Montserat"/>
              </a:rPr>
              <a:t> </a:t>
            </a:r>
            <a:r>
              <a:rPr lang="sl-SI" b="1" dirty="0" err="1">
                <a:latin typeface="Montserat"/>
              </a:rPr>
              <a:t>security</a:t>
            </a:r>
            <a:endParaRPr lang="sl-SI" b="1" dirty="0">
              <a:latin typeface="Montserat"/>
            </a:endParaRPr>
          </a:p>
          <a:p>
            <a:pPr marL="0" indent="0">
              <a:buNone/>
            </a:pPr>
            <a:r>
              <a:rPr lang="sl-SI" b="1" dirty="0">
                <a:latin typeface="Montserat"/>
              </a:rPr>
              <a:t>Več informacij o videonadzoru dobite na recepciji</a:t>
            </a:r>
          </a:p>
          <a:p>
            <a:pPr marL="0" indent="0">
              <a:buNone/>
            </a:pPr>
            <a:r>
              <a:rPr lang="sl-SI" b="1" dirty="0">
                <a:latin typeface="Montserat"/>
              </a:rPr>
              <a:t>Kontakti</a:t>
            </a:r>
          </a:p>
          <a:p>
            <a:pPr marL="0" indent="0">
              <a:buNone/>
            </a:pPr>
            <a:endParaRPr lang="sl-SI" b="1" dirty="0">
              <a:latin typeface="Montsera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A982B75-D9F2-0958-D234-90727E9A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51" y="1327353"/>
            <a:ext cx="3529781" cy="488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7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1A27CC4-20F9-F16B-1396-9177A1D5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60" y="1524000"/>
            <a:ext cx="6899013" cy="43851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59" y="1362634"/>
            <a:ext cx="9627191" cy="50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8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0D5C52-0F66-2281-44D7-7C9FC57D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783"/>
            <a:ext cx="9065341" cy="962226"/>
          </a:xfrm>
        </p:spPr>
        <p:txBody>
          <a:bodyPr>
            <a:normAutofit/>
          </a:bodyPr>
          <a:lstStyle/>
          <a:p>
            <a:r>
              <a:rPr lang="sl-SI" sz="2800" b="1" dirty="0">
                <a:solidFill>
                  <a:srgbClr val="002060"/>
                </a:solidFill>
                <a:latin typeface="Montserat"/>
              </a:rPr>
              <a:t>Naš predlog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4" y="346781"/>
            <a:ext cx="8394608" cy="839460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868129" y="2408903"/>
            <a:ext cx="5535561" cy="3470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CE5234E-34FC-DC9F-B0DC-FCA882BA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21" y="2408903"/>
            <a:ext cx="4774775" cy="343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4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70CEF8-ABFD-0D4E-52C5-222FC916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406" y="483456"/>
            <a:ext cx="5504057" cy="1325563"/>
          </a:xfrm>
        </p:spPr>
        <p:txBody>
          <a:bodyPr>
            <a:normAutofit/>
          </a:bodyPr>
          <a:lstStyle/>
          <a:p>
            <a:r>
              <a:rPr lang="sl-SI" sz="2400" b="1" dirty="0">
                <a:latin typeface="Mulish ExtraBlack" pitchFamily="2" charset="-18"/>
              </a:rPr>
              <a:t>Videonadzor dostopov v </a:t>
            </a:r>
            <a:br>
              <a:rPr lang="sl-SI" sz="2400" b="1" dirty="0">
                <a:latin typeface="Mulish ExtraBlack" pitchFamily="2" charset="-18"/>
              </a:rPr>
            </a:br>
            <a:r>
              <a:rPr lang="sl-SI" sz="2400" b="1" dirty="0">
                <a:latin typeface="Mulish ExtraBlack" pitchFamily="2" charset="-18"/>
              </a:rPr>
              <a:t>službene prostore (77.čl.)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460C47D-F176-7AB6-9F47-B6F400180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503" y="2687666"/>
            <a:ext cx="4869864" cy="2843379"/>
          </a:xfrm>
        </p:spPr>
        <p:txBody>
          <a:bodyPr>
            <a:normAutofit/>
          </a:bodyPr>
          <a:lstStyle/>
          <a:p>
            <a:r>
              <a:rPr lang="sl-SI" sz="1800" dirty="0"/>
              <a:t>Če je potrebno za varnost ljudi ali premoženja, zaradi zagotavljanja nadzora vstopa v te prostore ali izstopa ali če zaradi narave dela obstaja možnost ogrožanja zaposlenih</a:t>
            </a:r>
          </a:p>
          <a:p>
            <a:r>
              <a:rPr lang="sl-SI" sz="1800" dirty="0"/>
              <a:t>Brez snemanja stanovanjskih delov in vhodov v stanovanja</a:t>
            </a:r>
          </a:p>
          <a:p>
            <a:r>
              <a:rPr lang="sl-SI" sz="1800" dirty="0"/>
              <a:t>Obvestiti zaposlene</a:t>
            </a:r>
          </a:p>
          <a:p>
            <a:r>
              <a:rPr lang="sl-SI" sz="1800" dirty="0" err="1"/>
              <a:t>Večlastniške</a:t>
            </a:r>
            <a:r>
              <a:rPr lang="sl-SI" sz="1800" dirty="0"/>
              <a:t> zgradbe – 70% soglasje lastnikov</a:t>
            </a:r>
          </a:p>
        </p:txBody>
      </p:sp>
    </p:spTree>
    <p:extLst>
      <p:ext uri="{BB962C8B-B14F-4D97-AF65-F5344CB8AC3E}">
        <p14:creationId xmlns:p14="http://schemas.microsoft.com/office/powerpoint/2010/main" val="101178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78B2A44-8C1B-3FE7-FEAC-D22806B48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161" y="620488"/>
            <a:ext cx="5162550" cy="1325563"/>
          </a:xfrm>
        </p:spPr>
        <p:txBody>
          <a:bodyPr>
            <a:normAutofit/>
          </a:bodyPr>
          <a:lstStyle/>
          <a:p>
            <a:r>
              <a:rPr lang="sl-SI" sz="2400" dirty="0">
                <a:latin typeface="Mulish ExtraBlack" pitchFamily="2" charset="-18"/>
              </a:rPr>
              <a:t>Videonadzor znotraj </a:t>
            </a:r>
            <a:br>
              <a:rPr lang="sl-SI" sz="2400" dirty="0">
                <a:latin typeface="Mulish ExtraBlack" pitchFamily="2" charset="-18"/>
              </a:rPr>
            </a:br>
            <a:r>
              <a:rPr lang="sl-SI" sz="2400" dirty="0">
                <a:latin typeface="Mulish ExtraBlack" pitchFamily="2" charset="-18"/>
              </a:rPr>
              <a:t>delovnih prostorov le kadar je nujno potrebno (78.čl.)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24D5DBD-811F-8277-044F-D1034E7E1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011" y="2838348"/>
            <a:ext cx="5506679" cy="4351338"/>
          </a:xfrm>
        </p:spPr>
        <p:txBody>
          <a:bodyPr>
            <a:normAutofit/>
          </a:bodyPr>
          <a:lstStyle/>
          <a:p>
            <a:r>
              <a:rPr lang="sl-SI" sz="1600" dirty="0"/>
              <a:t>Za varnost ljudi ali premoženja </a:t>
            </a:r>
          </a:p>
          <a:p>
            <a:r>
              <a:rPr lang="sl-SI" sz="1600" dirty="0"/>
              <a:t>Preprečevanje ali odkrivanje kršitev na področju iger na srečo ali za varovanje tajnih podatkov </a:t>
            </a:r>
          </a:p>
          <a:p>
            <a:r>
              <a:rPr lang="sl-SI" sz="1600" dirty="0"/>
              <a:t>Varovanje poslovnih skrivnosti </a:t>
            </a:r>
          </a:p>
          <a:p>
            <a:r>
              <a:rPr lang="sl-SI" sz="1600" b="1" u="sng" dirty="0"/>
              <a:t>Teh namenov pa ni mogoče doseči z milejšimi sredstvi</a:t>
            </a:r>
          </a:p>
          <a:p>
            <a:endParaRPr lang="sl-SI" sz="1600" dirty="0"/>
          </a:p>
          <a:p>
            <a:r>
              <a:rPr lang="sl-SI" sz="1600" dirty="0"/>
              <a:t>Omejeno snemanje!</a:t>
            </a:r>
          </a:p>
          <a:p>
            <a:r>
              <a:rPr lang="sl-SI" sz="1600" dirty="0"/>
              <a:t>Izjemoma tam, kjer delavec običajno delo</a:t>
            </a:r>
          </a:p>
        </p:txBody>
      </p:sp>
    </p:spTree>
    <p:extLst>
      <p:ext uri="{BB962C8B-B14F-4D97-AF65-F5344CB8AC3E}">
        <p14:creationId xmlns:p14="http://schemas.microsoft.com/office/powerpoint/2010/main" val="387082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78B2A44-8C1B-3FE7-FEAC-D22806B48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174" y="473284"/>
            <a:ext cx="5398524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Videonadzor znotraj </a:t>
            </a:r>
            <a:br>
              <a:rPr lang="sl-SI" sz="2800" dirty="0">
                <a:latin typeface="Mulish ExtraBlack" pitchFamily="2" charset="-18"/>
              </a:rPr>
            </a:br>
            <a:r>
              <a:rPr lang="sl-SI" sz="2800" dirty="0">
                <a:latin typeface="Mulish ExtraBlack" pitchFamily="2" charset="-18"/>
              </a:rPr>
              <a:t>delovnih prostorov le, kadar je nujno potrebno (78.čl.)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24D5DBD-811F-8277-044F-D1034E7E1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167" y="2710529"/>
            <a:ext cx="4887246" cy="4351338"/>
          </a:xfrm>
        </p:spPr>
        <p:txBody>
          <a:bodyPr>
            <a:normAutofit/>
          </a:bodyPr>
          <a:lstStyle/>
          <a:p>
            <a:endParaRPr lang="sl-SI" sz="1600" dirty="0"/>
          </a:p>
          <a:p>
            <a:r>
              <a:rPr lang="sl-SI" sz="1600" dirty="0"/>
              <a:t>Obveščanje zaposlenih vnaprej!</a:t>
            </a:r>
          </a:p>
          <a:p>
            <a:r>
              <a:rPr lang="sl-SI" sz="1600" dirty="0"/>
              <a:t>Samo izrecno pooblaščeno osebje!</a:t>
            </a:r>
          </a:p>
          <a:p>
            <a:r>
              <a:rPr lang="sl-SI" sz="1600" dirty="0"/>
              <a:t>Pred uvedbo posvetovanje z reprezentativnimi sindikati </a:t>
            </a:r>
            <a:r>
              <a:rPr lang="sl-SI" sz="1600" b="1" u="sng" dirty="0"/>
              <a:t>in</a:t>
            </a:r>
            <a:r>
              <a:rPr lang="sl-SI" sz="1600" dirty="0"/>
              <a:t> svetom delavcem ali delavskim zaupnikom, rok najmanj 30 dni</a:t>
            </a:r>
          </a:p>
          <a:p>
            <a:r>
              <a:rPr lang="sl-SI" sz="1600" dirty="0"/>
              <a:t>Če se snemajo delovni prostori, kjer delavec običajno dela pa je rok najmanj 60 dni</a:t>
            </a:r>
          </a:p>
          <a:p>
            <a:r>
              <a:rPr lang="sl-SI" sz="1600" dirty="0"/>
              <a:t>Zakonske izjeme (varnost države, igre na srečo ...)</a:t>
            </a:r>
          </a:p>
        </p:txBody>
      </p:sp>
    </p:spTree>
    <p:extLst>
      <p:ext uri="{BB962C8B-B14F-4D97-AF65-F5344CB8AC3E}">
        <p14:creationId xmlns:p14="http://schemas.microsoft.com/office/powerpoint/2010/main" val="427636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50" y="925875"/>
            <a:ext cx="7092431" cy="7539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  <a:ea typeface="+mj-ea"/>
                <a:cs typeface="+mj-cs"/>
              </a:rPr>
              <a:t>Splošni napotki za dosego </a:t>
            </a:r>
            <a:b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  <a:ea typeface="+mj-ea"/>
                <a:cs typeface="+mj-cs"/>
              </a:rPr>
            </a:b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  <a:ea typeface="+mj-ea"/>
                <a:cs typeface="+mj-cs"/>
              </a:rPr>
              <a:t>vaše skladnosti z ZVOP-2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905050" y="1910740"/>
            <a:ext cx="6413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To predavanje zahteva določeno predznanje in vsaj okvirno poznavanje konceptov VOP in GDPR.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18"/>
              <a:ea typeface="+mn-ea"/>
              <a:cs typeface="+mn-cs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742" y="2831066"/>
            <a:ext cx="4109043" cy="37496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4224907" y="3176786"/>
            <a:ext cx="578261" cy="761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  <a:ea typeface="+mj-ea"/>
                <a:cs typeface="+mj-cs"/>
              </a:rPr>
              <a:t>!</a:t>
            </a:r>
          </a:p>
        </p:txBody>
      </p:sp>
      <p:sp>
        <p:nvSpPr>
          <p:cNvPr id="6" name="Pravokotnik 5"/>
          <p:cNvSpPr/>
          <p:nvPr/>
        </p:nvSpPr>
        <p:spPr>
          <a:xfrm>
            <a:off x="2948289" y="4116318"/>
            <a:ext cx="30059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Black" panose="00000A00000000000000" pitchFamily="2" charset="-18"/>
              </a:rPr>
              <a:t>Predlagamo, da najprej</a:t>
            </a:r>
            <a:r>
              <a:rPr kumimoji="0" lang="sl-SI" sz="1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Black" panose="00000A00000000000000" pitchFamily="2" charset="-18"/>
              </a:rPr>
              <a:t>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Black" panose="00000A00000000000000" pitchFamily="2" charset="-18"/>
              </a:rPr>
              <a:t>preverite ali morate imenovati DPO.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Black" panose="00000A00000000000000" pitchFamily="2" charset="-18"/>
              </a:rPr>
              <a:t>V dvomu glede posameznih potrebnih korakov za vaše podjetje pridobite ustrezno znanje ali se posvetujete s strokovnjakom </a:t>
            </a:r>
            <a:r>
              <a:rPr lang="sl-SI" sz="1400" b="1" dirty="0">
                <a:solidFill>
                  <a:schemeClr val="tx2">
                    <a:lumMod val="75000"/>
                  </a:schemeClr>
                </a:solidFill>
                <a:latin typeface="Montserrat Black" panose="00000A00000000000000" pitchFamily="2" charset="-18"/>
              </a:rPr>
              <a:t>s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Black" panose="00000A00000000000000" pitchFamily="2" charset="-18"/>
              </a:rPr>
              <a:t> tega področja.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3768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B5AC52E-AE80-E9CF-B703-C868A7FA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95" y="620488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Videonadzor v javnem </a:t>
            </a:r>
            <a:br>
              <a:rPr lang="sl-SI" sz="2800" dirty="0">
                <a:latin typeface="Mulish ExtraBlack" pitchFamily="2" charset="-18"/>
              </a:rPr>
            </a:br>
            <a:r>
              <a:rPr lang="sl-SI" sz="2800" dirty="0">
                <a:latin typeface="Mulish ExtraBlack" pitchFamily="2" charset="-18"/>
              </a:rPr>
              <a:t>potniškem prometu (79.čl.)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87D59E-FDD7-B192-7747-CDB51CD49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327" y="3143148"/>
            <a:ext cx="7886700" cy="4351338"/>
          </a:xfrm>
        </p:spPr>
        <p:txBody>
          <a:bodyPr>
            <a:normAutofit/>
          </a:bodyPr>
          <a:lstStyle/>
          <a:p>
            <a:r>
              <a:rPr lang="sl-SI" sz="1600" dirty="0"/>
              <a:t>Le v delih prevoznega sredstva, namenjenih potnikom</a:t>
            </a:r>
          </a:p>
          <a:p>
            <a:r>
              <a:rPr lang="sl-SI" sz="1600" dirty="0"/>
              <a:t>Namen varnosti potnikov in premoženj</a:t>
            </a:r>
          </a:p>
          <a:p>
            <a:r>
              <a:rPr lang="sl-SI" sz="1600" b="1" dirty="0"/>
              <a:t>Tega ni mogoče doseči z drugimi ukrepi</a:t>
            </a:r>
          </a:p>
          <a:p>
            <a:r>
              <a:rPr lang="sl-SI" sz="1600" b="1" dirty="0"/>
              <a:t>Rok hrambe največ 7 dni!</a:t>
            </a:r>
          </a:p>
          <a:p>
            <a:endParaRPr lang="sl-SI" sz="1600" dirty="0"/>
          </a:p>
          <a:p>
            <a:r>
              <a:rPr lang="sl-SI" sz="1600" dirty="0"/>
              <a:t>Uskladitev v 6 mesecih!</a:t>
            </a:r>
          </a:p>
        </p:txBody>
      </p:sp>
    </p:spTree>
    <p:extLst>
      <p:ext uri="{BB962C8B-B14F-4D97-AF65-F5344CB8AC3E}">
        <p14:creationId xmlns:p14="http://schemas.microsoft.com/office/powerpoint/2010/main" val="121442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0CE8E99-D2F0-E302-9BEA-C0583D4D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882" y="581159"/>
            <a:ext cx="4661105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Videonadzor javnih površin (80.čl.)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8DFF8E-1F93-F703-B898-62B653CF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573" y="2591441"/>
            <a:ext cx="5093725" cy="4351338"/>
          </a:xfrm>
        </p:spPr>
        <p:txBody>
          <a:bodyPr>
            <a:normAutofit/>
          </a:bodyPr>
          <a:lstStyle/>
          <a:p>
            <a:r>
              <a:rPr lang="sl-SI" sz="1600" dirty="0"/>
              <a:t>Kaj so javne površine? Zakon, ki ureja urejanje prostora - ZURE?</a:t>
            </a:r>
          </a:p>
          <a:p>
            <a:r>
              <a:rPr lang="sl-SI" sz="1600" b="0" i="0" dirty="0">
                <a:solidFill>
                  <a:srgbClr val="000000"/>
                </a:solidFill>
                <a:effectLst/>
              </a:rPr>
              <a:t>Javna površina je praviloma odprta prostorska ureditev, namenjena splošni rabi, naravna ali ustvarjena z gradbenimi ali drugimi posegi v prostor, kot so cesta, ulica, pasaža, trg, tržnica, atrij, </a:t>
            </a:r>
            <a:r>
              <a:rPr lang="sl-SI" sz="1600" b="1" i="0" dirty="0">
                <a:solidFill>
                  <a:srgbClr val="000000"/>
                </a:solidFill>
                <a:effectLst/>
              </a:rPr>
              <a:t>parkirišče</a:t>
            </a:r>
            <a:r>
              <a:rPr lang="sl-SI" sz="1600" b="0" i="0" dirty="0">
                <a:solidFill>
                  <a:srgbClr val="000000"/>
                </a:solidFill>
                <a:effectLst/>
              </a:rPr>
              <a:t>, pokopališče, park, zelenica, otroško igrišče, športno igrišče ter druga površina za rekreacijo in prosti čas</a:t>
            </a:r>
          </a:p>
          <a:p>
            <a:r>
              <a:rPr lang="sl-SI" sz="1600" dirty="0">
                <a:solidFill>
                  <a:srgbClr val="000000"/>
                </a:solidFill>
              </a:rPr>
              <a:t>J</a:t>
            </a:r>
            <a:r>
              <a:rPr lang="sl-SI" sz="1600" b="0" i="0" dirty="0">
                <a:solidFill>
                  <a:srgbClr val="000000"/>
                </a:solidFill>
                <a:effectLst/>
              </a:rPr>
              <a:t>avna površina je grajena ali zelena </a:t>
            </a:r>
          </a:p>
          <a:p>
            <a:r>
              <a:rPr lang="sl-SI" sz="1600" b="0" i="0" dirty="0">
                <a:solidFill>
                  <a:srgbClr val="000000"/>
                </a:solidFill>
                <a:effectLst/>
              </a:rPr>
              <a:t>Javna površina je lahko v lasti države, občine ali v zasebni lasti</a:t>
            </a:r>
            <a:endParaRPr lang="sl-SI" sz="1600" dirty="0"/>
          </a:p>
          <a:p>
            <a:pPr marL="0" indent="0">
              <a:buNone/>
            </a:pP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4090128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CDE4FCF-C619-2977-61DA-82CF81E1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0199"/>
            <a:ext cx="7886700" cy="1325563"/>
          </a:xfrm>
        </p:spPr>
        <p:txBody>
          <a:bodyPr>
            <a:noAutofit/>
          </a:bodyPr>
          <a:lstStyle/>
          <a:p>
            <a:r>
              <a:rPr lang="sl-SI" sz="2800" dirty="0">
                <a:latin typeface="Mulish ExtraBlack" pitchFamily="2" charset="-18"/>
              </a:rPr>
              <a:t>Videonadzor javnih površin (80.čl.)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D9D0EE-F378-A302-E6ED-6E33CA8B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452" y="2503031"/>
            <a:ext cx="5321096" cy="4351338"/>
          </a:xfrm>
        </p:spPr>
        <p:txBody>
          <a:bodyPr>
            <a:normAutofit/>
          </a:bodyPr>
          <a:lstStyle/>
          <a:p>
            <a:r>
              <a:rPr lang="sl-SI" sz="1600" dirty="0"/>
              <a:t>Potrebno zaradi obstoja resne in utemeljene nevarnosti za življenje, osebno svobodo, telo, zdravje ljudi ali varnost premoženja</a:t>
            </a:r>
          </a:p>
          <a:p>
            <a:r>
              <a:rPr lang="sl-SI" sz="1600" dirty="0"/>
              <a:t>Dodatne izjeme (vojska, policija …)</a:t>
            </a:r>
          </a:p>
          <a:p>
            <a:r>
              <a:rPr lang="sl-SI" sz="1600" dirty="0"/>
              <a:t>Na bližnjih ali povezanih delih javne površine in v obsegu, kjer je treba varovati interese …</a:t>
            </a:r>
          </a:p>
          <a:p>
            <a:r>
              <a:rPr lang="sl-SI" sz="1600" dirty="0"/>
              <a:t>Zakoniti interes – test legitimnosti? (ang. LIA)</a:t>
            </a:r>
          </a:p>
          <a:p>
            <a:r>
              <a:rPr lang="sl-SI" sz="1600" dirty="0"/>
              <a:t>Pozor! Rok hrambe največ 6 mesecev</a:t>
            </a:r>
          </a:p>
          <a:p>
            <a:r>
              <a:rPr lang="sl-SI" sz="1600" dirty="0"/>
              <a:t>Samo izrecno pooblaščene osebe</a:t>
            </a:r>
          </a:p>
          <a:p>
            <a:pPr marL="0" indent="0">
              <a:buNone/>
            </a:pP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018559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BB2809B-D12A-EBA7-A70C-DEF8DC0A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08" y="631655"/>
            <a:ext cx="6735711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Videonadzor javnih površin - posebnosti (80.čl.)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23DD919-17BA-C10F-A444-F444DED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342" y="2741034"/>
            <a:ext cx="5418188" cy="3097725"/>
          </a:xfrm>
        </p:spPr>
        <p:txBody>
          <a:bodyPr>
            <a:normAutofit/>
          </a:bodyPr>
          <a:lstStyle/>
          <a:p>
            <a:r>
              <a:rPr lang="sl-SI" sz="1800" b="1" dirty="0"/>
              <a:t>V primeru, ko se posname dogodek, ki ogroža zdravje ali življenje posameznika - obvestiti policijo</a:t>
            </a:r>
          </a:p>
          <a:p>
            <a:r>
              <a:rPr lang="sl-SI" sz="1800" dirty="0"/>
              <a:t>Posebnosti v cestnem prometu (podlaga, ocena učinkov in predhodno posvetovanje pri IP RS) </a:t>
            </a:r>
          </a:p>
          <a:p>
            <a:r>
              <a:rPr lang="sl-SI" sz="1800" dirty="0"/>
              <a:t>Na javnih površinah je prepovedana uporaba sistemov za avtomatsko prepoznavo registrskih tablic in sistemov, s katerimi se obdelujejo biometrični osebni podatki  (???)</a:t>
            </a:r>
          </a:p>
        </p:txBody>
      </p:sp>
    </p:spTree>
    <p:extLst>
      <p:ext uri="{BB962C8B-B14F-4D97-AF65-F5344CB8AC3E}">
        <p14:creationId xmlns:p14="http://schemas.microsoft.com/office/powerpoint/2010/main" val="1307882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ree Photo | Blue surface with study tools | Background for powerpoint  presentation, Powerpoint background design, Wallpape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09601" y="-284270"/>
            <a:ext cx="12358255" cy="75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AD8488-AF91-0852-45EA-C592A7BE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45" y="1102947"/>
            <a:ext cx="6548005" cy="1325563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Kazenske določbe pri videonadzoru  - urejeno v ZVOP-2 (100. do 106. čl.)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080994" y="2423225"/>
            <a:ext cx="4834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latin typeface="Montserrat Light" panose="00000400000000000000" pitchFamily="2" charset="-18"/>
              </a:rPr>
              <a:t>Splošne določbe 4.000 do 10.000 EUR, težje kršitve do 20.000 EUR</a:t>
            </a:r>
          </a:p>
        </p:txBody>
      </p:sp>
      <p:sp>
        <p:nvSpPr>
          <p:cNvPr id="6" name="Pravokotnik 5"/>
          <p:cNvSpPr/>
          <p:nvPr/>
        </p:nvSpPr>
        <p:spPr>
          <a:xfrm>
            <a:off x="1075124" y="3249898"/>
            <a:ext cx="4591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latin typeface="Montserrat Light" panose="00000400000000000000" pitchFamily="2" charset="-18"/>
              </a:rPr>
              <a:t>Srednja in velika podjetja: splošne določbe 8.000 do 20.000 EUR, težje kršitve do 40.0000 EUR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D68C873-0D69-B958-7E2B-FF9A70E613F0}"/>
              </a:ext>
            </a:extLst>
          </p:cNvPr>
          <p:cNvSpPr txBox="1"/>
          <p:nvPr/>
        </p:nvSpPr>
        <p:spPr>
          <a:xfrm>
            <a:off x="1075123" y="5035776"/>
            <a:ext cx="5338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Montserrat Light" panose="00000400000000000000" pitchFamily="2" charset="-18"/>
              </a:rPr>
              <a:t>Odgovorne osebe do 4.000 EUR, posamezniki do 3.000 EUR</a:t>
            </a:r>
            <a:endParaRPr lang="sl-SI" dirty="0"/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856057" y="2561306"/>
            <a:ext cx="86793" cy="89478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856057" y="3396903"/>
            <a:ext cx="86793" cy="89478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856057" y="5188812"/>
            <a:ext cx="86793" cy="89478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25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26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700" dirty="0">
                <a:solidFill>
                  <a:srgbClr val="0BAAE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525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" y="-135000"/>
            <a:ext cx="8394608" cy="8394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796860" y="750921"/>
            <a:ext cx="5682663" cy="75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sl-SI" sz="3200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Biometrija</a:t>
            </a:r>
          </a:p>
        </p:txBody>
      </p:sp>
      <p:sp>
        <p:nvSpPr>
          <p:cNvPr id="9" name="Pravokotnik 8"/>
          <p:cNvSpPr/>
          <p:nvPr/>
        </p:nvSpPr>
        <p:spPr>
          <a:xfrm>
            <a:off x="1524000" y="1936955"/>
            <a:ext cx="5456903" cy="3451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BDAD9F-323C-CAD8-AA76-2AE24874C3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63976" y="2158531"/>
            <a:ext cx="3007970" cy="30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26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1" y="2756347"/>
            <a:ext cx="7698659" cy="403677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10089FC-F17A-B648-2ED2-9711B8C7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0109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Omejitev uporabe biometrije (80.čl)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492E550-8DBC-FBA0-92E7-9A17CE6E4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492" y="1570388"/>
            <a:ext cx="5487015" cy="976569"/>
          </a:xfrm>
        </p:spPr>
        <p:txBody>
          <a:bodyPr>
            <a:normAutofit lnSpcReduction="10000"/>
          </a:bodyPr>
          <a:lstStyle/>
          <a:p>
            <a:r>
              <a:rPr lang="sl-SI" sz="1600" dirty="0">
                <a:latin typeface="Montserat"/>
              </a:rPr>
              <a:t>Splošna prepoved, razen po zakonu.</a:t>
            </a:r>
          </a:p>
          <a:p>
            <a:r>
              <a:rPr lang="sl-SI" sz="1600" dirty="0">
                <a:latin typeface="Montserat"/>
              </a:rPr>
              <a:t>Prepoved povezovanja zbirk (razen zakon ali privolitev) </a:t>
            </a:r>
          </a:p>
          <a:p>
            <a:r>
              <a:rPr lang="sl-SI" sz="1600" dirty="0">
                <a:latin typeface="Montserat"/>
              </a:rPr>
              <a:t>Genski podatki – zakon  ali zdravstveno varstvo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8627A3B-FA62-7A83-9EB6-BBC42FE5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75" y="3372047"/>
            <a:ext cx="2566220" cy="256622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D76DECA-9D9A-E9E0-1145-1A246B418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827" y="3372046"/>
            <a:ext cx="2552138" cy="25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89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72653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CB6EE56-2F26-D6FE-E1D6-0136C430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1103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Biometrija v javnem sektorju (82.čl).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D14512-D322-10E8-CD8C-BBCE42219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815" y="2995664"/>
            <a:ext cx="5290369" cy="4351338"/>
          </a:xfrm>
        </p:spPr>
        <p:txBody>
          <a:bodyPr>
            <a:normAutofit/>
          </a:bodyPr>
          <a:lstStyle/>
          <a:p>
            <a:r>
              <a:rPr lang="sl-SI" sz="1800" dirty="0"/>
              <a:t>V javnem sektorju precej omejitev (zakon, mednarodne pogodbe, točnost dokazovanja identitete, prehajanje meja)</a:t>
            </a:r>
          </a:p>
          <a:p>
            <a:r>
              <a:rPr lang="sl-SI" sz="1800" dirty="0"/>
              <a:t>Če je to nujno potrebno za varnost ljudi, varnost premoženja, varovanje tajnih podatkov ali poslovnih skrivnosti</a:t>
            </a:r>
          </a:p>
        </p:txBody>
      </p:sp>
    </p:spTree>
    <p:extLst>
      <p:ext uri="{BB962C8B-B14F-4D97-AF65-F5344CB8AC3E}">
        <p14:creationId xmlns:p14="http://schemas.microsoft.com/office/powerpoint/2010/main" val="2099384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72653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DD1C9F7-068C-1839-E42E-6A1637C1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0894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Biometrija v zasebnem </a:t>
            </a:r>
            <a:br>
              <a:rPr lang="sl-SI" sz="2800" dirty="0">
                <a:latin typeface="Mulish ExtraBlack" pitchFamily="2" charset="-18"/>
              </a:rPr>
            </a:br>
            <a:r>
              <a:rPr lang="sl-SI" sz="2800" dirty="0">
                <a:latin typeface="Mulish ExtraBlack" pitchFamily="2" charset="-18"/>
              </a:rPr>
              <a:t>sektorju (83. 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18FF29-64FA-F447-C9BE-8D2043A4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654" y="2582709"/>
            <a:ext cx="5388692" cy="4351338"/>
          </a:xfrm>
        </p:spPr>
        <p:txBody>
          <a:bodyPr>
            <a:normAutofit/>
          </a:bodyPr>
          <a:lstStyle/>
          <a:p>
            <a:r>
              <a:rPr lang="sl-SI" sz="1800" dirty="0"/>
              <a:t>Če je to nujno potrebno za opravljanje dejavnosti, za varnost ljudi, varnost premoženja, varovanje tajnih podatkov ali poslovnih skrivnost</a:t>
            </a:r>
          </a:p>
          <a:p>
            <a:r>
              <a:rPr lang="sl-SI" sz="1800" dirty="0"/>
              <a:t>Preverjanje identitete strank</a:t>
            </a:r>
          </a:p>
          <a:p>
            <a:r>
              <a:rPr lang="sl-SI" sz="1800" dirty="0"/>
              <a:t>Zakon, pogodba, izrecna privolitev</a:t>
            </a:r>
          </a:p>
          <a:p>
            <a:r>
              <a:rPr lang="sl-SI" sz="1800" dirty="0"/>
              <a:t>Potrošniku omogočiti drug način identifikacije</a:t>
            </a:r>
          </a:p>
          <a:p>
            <a:r>
              <a:rPr lang="sl-SI" sz="1800" dirty="0"/>
              <a:t>Pri zaposlenih predhodno posvetovanje</a:t>
            </a:r>
          </a:p>
          <a:p>
            <a:r>
              <a:rPr lang="sl-SI" sz="1800" dirty="0"/>
              <a:t>Prepoved uporabe za neposredno trženje (84. čl.)</a:t>
            </a:r>
          </a:p>
          <a:p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2906335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237A9B-CFAF-6EC6-8858-916A2216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9090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Obrazec za prijavo </a:t>
            </a:r>
            <a:r>
              <a:rPr lang="sl-SI" sz="2800" dirty="0" err="1">
                <a:latin typeface="Mulish ExtraBlack" pitchFamily="2" charset="-18"/>
              </a:rPr>
              <a:t>biometrijskih</a:t>
            </a:r>
            <a:r>
              <a:rPr lang="sl-SI" sz="2800" dirty="0">
                <a:latin typeface="Mulish ExtraBlack" pitchFamily="2" charset="-18"/>
              </a:rPr>
              <a:t> ukrepov Informacijskemu pooblaščencu (83. 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1C21C26-18D1-D63F-CF5F-653E5C0C5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33" y="2567077"/>
            <a:ext cx="3528725" cy="3133002"/>
          </a:xfrm>
        </p:spPr>
        <p:txBody>
          <a:bodyPr>
            <a:normAutofit/>
          </a:bodyPr>
          <a:lstStyle/>
          <a:p>
            <a:r>
              <a:rPr lang="sl-SI" sz="1600" dirty="0">
                <a:latin typeface="Montserat"/>
              </a:rPr>
              <a:t>Ali ste obvestili zaposlene?</a:t>
            </a:r>
          </a:p>
          <a:p>
            <a:r>
              <a:rPr lang="sl-SI" sz="1600" dirty="0">
                <a:latin typeface="Montserat"/>
              </a:rPr>
              <a:t>Stranke?</a:t>
            </a:r>
          </a:p>
          <a:p>
            <a:r>
              <a:rPr lang="sl-SI" sz="1600" dirty="0">
                <a:latin typeface="Montserat"/>
              </a:rPr>
              <a:t>Opis varovalnih ukrepov …</a:t>
            </a:r>
          </a:p>
          <a:p>
            <a:r>
              <a:rPr lang="sl-SI" sz="1600" dirty="0">
                <a:latin typeface="Montserat"/>
              </a:rPr>
              <a:t>Rok 2 meseca (+ lahko še 2)</a:t>
            </a:r>
          </a:p>
          <a:p>
            <a:r>
              <a:rPr lang="sl-SI" sz="1600" dirty="0">
                <a:latin typeface="Montserat"/>
              </a:rPr>
              <a:t>Počakati odločbo</a:t>
            </a:r>
          </a:p>
          <a:p>
            <a:endParaRPr lang="sl-SI" sz="1600" dirty="0">
              <a:latin typeface="Montserat"/>
            </a:endParaRPr>
          </a:p>
          <a:p>
            <a:r>
              <a:rPr lang="sl-SI" sz="1600" dirty="0">
                <a:latin typeface="Montserat"/>
              </a:rPr>
              <a:t>Izjema: podatki so pod izključnim nadzorom stranke in samo za dokazovanje istovetnosti</a:t>
            </a:r>
          </a:p>
          <a:p>
            <a:endParaRPr lang="sl-SI" sz="1600" dirty="0">
              <a:latin typeface="Montserat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735" y="346781"/>
            <a:ext cx="8394608" cy="839460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-766916" y="2416962"/>
            <a:ext cx="5171768" cy="3433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45EE874-2466-A6B8-2A9B-035CF56EE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42" y="2416962"/>
            <a:ext cx="3878810" cy="34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4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89" t="6769" r="26092" b="28779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D14D089D-5775-3F36-5C1E-F92EDA3FEB97}"/>
              </a:ext>
            </a:extLst>
          </p:cNvPr>
          <p:cNvSpPr txBox="1">
            <a:spLocks/>
          </p:cNvSpPr>
          <p:nvPr/>
        </p:nvSpPr>
        <p:spPr>
          <a:xfrm rot="287497">
            <a:off x="3910623" y="875427"/>
            <a:ext cx="4454627" cy="635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  <a:ea typeface="+mj-ea"/>
                <a:cs typeface="+mj-cs"/>
              </a:rPr>
              <a:t>KRATICE</a:t>
            </a:r>
          </a:p>
        </p:txBody>
      </p:sp>
      <p:sp>
        <p:nvSpPr>
          <p:cNvPr id="10" name="Pravokotnik 9"/>
          <p:cNvSpPr/>
          <p:nvPr/>
        </p:nvSpPr>
        <p:spPr>
          <a:xfrm rot="346961">
            <a:off x="5101225" y="1576674"/>
            <a:ext cx="729041" cy="265555"/>
          </a:xfrm>
          <a:prstGeom prst="rect">
            <a:avLst/>
          </a:prstGeom>
          <a:solidFill>
            <a:srgbClr val="1FAC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 rot="307860">
            <a:off x="3088945" y="1475179"/>
            <a:ext cx="3305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Splošna uredba ali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18"/>
              </a:rPr>
              <a:t>GDPR</a:t>
            </a:r>
          </a:p>
        </p:txBody>
      </p:sp>
      <p:sp>
        <p:nvSpPr>
          <p:cNvPr id="29" name="Pravokotnik 28"/>
          <p:cNvSpPr/>
          <p:nvPr/>
        </p:nvSpPr>
        <p:spPr>
          <a:xfrm rot="346961">
            <a:off x="3030373" y="2513712"/>
            <a:ext cx="435810" cy="265555"/>
          </a:xfrm>
          <a:prstGeom prst="rect">
            <a:avLst/>
          </a:prstGeom>
          <a:solidFill>
            <a:srgbClr val="1FAC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/>
          <p:cNvSpPr/>
          <p:nvPr/>
        </p:nvSpPr>
        <p:spPr>
          <a:xfrm rot="346961">
            <a:off x="4140433" y="2142144"/>
            <a:ext cx="959741" cy="265555"/>
          </a:xfrm>
          <a:prstGeom prst="rect">
            <a:avLst/>
          </a:prstGeom>
          <a:solidFill>
            <a:srgbClr val="1FAC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/>
          <p:cNvSpPr/>
          <p:nvPr/>
        </p:nvSpPr>
        <p:spPr>
          <a:xfrm rot="346961">
            <a:off x="2994444" y="2913026"/>
            <a:ext cx="571490" cy="265555"/>
          </a:xfrm>
          <a:prstGeom prst="rect">
            <a:avLst/>
          </a:prstGeom>
          <a:solidFill>
            <a:srgbClr val="1FAC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Pravokotnik 31"/>
          <p:cNvSpPr/>
          <p:nvPr/>
        </p:nvSpPr>
        <p:spPr>
          <a:xfrm rot="346961">
            <a:off x="2947523" y="3351610"/>
            <a:ext cx="634357" cy="265555"/>
          </a:xfrm>
          <a:prstGeom prst="rect">
            <a:avLst/>
          </a:prstGeom>
          <a:solidFill>
            <a:srgbClr val="1FAC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ravokotnik 32"/>
          <p:cNvSpPr/>
          <p:nvPr/>
        </p:nvSpPr>
        <p:spPr>
          <a:xfrm rot="346961">
            <a:off x="4206010" y="4398252"/>
            <a:ext cx="598307" cy="265555"/>
          </a:xfrm>
          <a:prstGeom prst="rect">
            <a:avLst/>
          </a:prstGeom>
          <a:solidFill>
            <a:srgbClr val="1FAC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Pravokotnik 33"/>
          <p:cNvSpPr/>
          <p:nvPr/>
        </p:nvSpPr>
        <p:spPr>
          <a:xfrm rot="346961">
            <a:off x="2863063" y="4760560"/>
            <a:ext cx="223800" cy="265555"/>
          </a:xfrm>
          <a:prstGeom prst="rect">
            <a:avLst/>
          </a:prstGeom>
          <a:solidFill>
            <a:srgbClr val="1FAC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 rot="307860">
            <a:off x="3038701" y="1847732"/>
            <a:ext cx="2771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Zakon o varstvu osebnih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podatkov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18"/>
              </a:rPr>
              <a:t>ZVOP-2</a:t>
            </a:r>
          </a:p>
        </p:txBody>
      </p:sp>
      <p:sp>
        <p:nvSpPr>
          <p:cNvPr id="15" name="Pravokotnik 14"/>
          <p:cNvSpPr/>
          <p:nvPr/>
        </p:nvSpPr>
        <p:spPr>
          <a:xfrm rot="307860">
            <a:off x="2996015" y="2540764"/>
            <a:ext cx="2266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18"/>
              </a:rPr>
              <a:t>OP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 – </a:t>
            </a:r>
            <a:r>
              <a:rPr lang="sl-SI" sz="1600" dirty="0">
                <a:solidFill>
                  <a:prstClr val="black"/>
                </a:solidFill>
                <a:latin typeface="Montserrat Medium" panose="00000600000000000000" pitchFamily="2" charset="-18"/>
              </a:rPr>
              <a:t>osebni podatki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18"/>
            </a:endParaRPr>
          </a:p>
        </p:txBody>
      </p:sp>
      <p:sp>
        <p:nvSpPr>
          <p:cNvPr id="19" name="Pravokotnik 18"/>
          <p:cNvSpPr/>
          <p:nvPr/>
        </p:nvSpPr>
        <p:spPr>
          <a:xfrm rot="307860">
            <a:off x="2943789" y="3043537"/>
            <a:ext cx="3549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18"/>
              </a:rPr>
              <a:t>VOP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 – varstvo osebnih podatkov</a:t>
            </a:r>
          </a:p>
        </p:txBody>
      </p:sp>
      <p:sp>
        <p:nvSpPr>
          <p:cNvPr id="20" name="Pravokotnik 19"/>
          <p:cNvSpPr/>
          <p:nvPr/>
        </p:nvSpPr>
        <p:spPr>
          <a:xfrm rot="307860">
            <a:off x="2900907" y="3440585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18"/>
              </a:rPr>
              <a:t>DPIA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 ali Ocena učinka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na varstvo osebnih podatkov</a:t>
            </a:r>
          </a:p>
        </p:txBody>
      </p:sp>
      <p:sp>
        <p:nvSpPr>
          <p:cNvPr id="21" name="Pravokotnik 20"/>
          <p:cNvSpPr/>
          <p:nvPr/>
        </p:nvSpPr>
        <p:spPr>
          <a:xfrm rot="307860">
            <a:off x="2823160" y="4136668"/>
            <a:ext cx="3344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Pooblaščena oseba za varstvo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podatkov ali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18"/>
              </a:rPr>
              <a:t>DPO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37D37A8-81C6-316F-1E4A-D9F339FC7D7C}"/>
              </a:ext>
            </a:extLst>
          </p:cNvPr>
          <p:cNvSpPr txBox="1"/>
          <p:nvPr/>
        </p:nvSpPr>
        <p:spPr>
          <a:xfrm rot="307860">
            <a:off x="2762064" y="49252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18"/>
              </a:rPr>
              <a:t>IP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 – Informacijski</a:t>
            </a:r>
          </a:p>
          <a:p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18"/>
              </a:rPr>
              <a:t>pooblaščenec RS</a:t>
            </a:r>
            <a:endParaRPr lang="sl-SI" sz="1600" dirty="0">
              <a:latin typeface="Montserrat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46053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1" y="2756347"/>
            <a:ext cx="7698659" cy="403677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10089FC-F17A-B648-2ED2-9711B8C7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0109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Sankcije za kršitve ureditve biometrije (95. in 96. čl.)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492E550-8DBC-FBA0-92E7-9A17CE6E4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492" y="1570388"/>
            <a:ext cx="5487015" cy="976569"/>
          </a:xfrm>
        </p:spPr>
        <p:txBody>
          <a:bodyPr>
            <a:normAutofit fontScale="85000" lnSpcReduction="20000"/>
          </a:bodyPr>
          <a:lstStyle/>
          <a:p>
            <a:r>
              <a:rPr lang="sl-SI" sz="1600" dirty="0"/>
              <a:t>Do 5.000 oz. 8.000 EUR za pravne osebe</a:t>
            </a:r>
          </a:p>
          <a:p>
            <a:r>
              <a:rPr lang="sl-SI" sz="1600" dirty="0"/>
              <a:t>Do 2.000 EUR za odgovorne posameznike</a:t>
            </a:r>
          </a:p>
          <a:p>
            <a:r>
              <a:rPr lang="sl-SI" sz="1600" dirty="0"/>
              <a:t>Do 8.000 EUR za odgovorno osebo v lokalni skupnosti ali državnem organu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8627A3B-FA62-7A83-9EB6-BBC42FE5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64775" y="3372047"/>
            <a:ext cx="2566220" cy="256622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D76DECA-9D9A-E9E0-1145-1A246B4188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30827" y="3372046"/>
            <a:ext cx="2552138" cy="25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68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jeni pravokotnik 2"/>
          <p:cNvSpPr/>
          <p:nvPr/>
        </p:nvSpPr>
        <p:spPr>
          <a:xfrm>
            <a:off x="949952" y="1002890"/>
            <a:ext cx="3946513" cy="2458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2451C0B-585B-1736-FC6B-99B2FE12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978" y="2006730"/>
            <a:ext cx="3188753" cy="1325563"/>
          </a:xfrm>
        </p:spPr>
        <p:txBody>
          <a:bodyPr>
            <a:normAutofit/>
          </a:bodyPr>
          <a:lstStyle/>
          <a:p>
            <a:r>
              <a:rPr lang="sl-SI" sz="2800" b="1" dirty="0">
                <a:latin typeface="Mulish ExtraBlack" pitchFamily="2" charset="-18"/>
              </a:rPr>
              <a:t>GPS sledenje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2A0268B-E1A8-BDE1-2D6E-4440FE025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952" y="2826566"/>
            <a:ext cx="4031434" cy="4031434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97" y="904568"/>
            <a:ext cx="6652810" cy="70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36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379372-9D21-A80D-874B-413B74FBB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207" y="2769523"/>
            <a:ext cx="2281083" cy="1055226"/>
          </a:xfrm>
        </p:spPr>
        <p:txBody>
          <a:bodyPr>
            <a:normAutofit/>
          </a:bodyPr>
          <a:lstStyle/>
          <a:p>
            <a:r>
              <a:rPr lang="sl-SI" sz="1800" dirty="0">
                <a:latin typeface="Mulish ExtraBlack" pitchFamily="2" charset="-18"/>
              </a:rPr>
              <a:t>ZVOP – 2 ne ureja posebej!</a:t>
            </a:r>
          </a:p>
          <a:p>
            <a:r>
              <a:rPr lang="sl-SI" sz="1800" dirty="0">
                <a:latin typeface="Mulish ExtraBlack" pitchFamily="2" charset="-18"/>
              </a:rPr>
              <a:t>Glavni vir GDPR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34BF166-29F5-BA6F-D479-D8F259385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4" y="618627"/>
            <a:ext cx="3860298" cy="5123411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B2451C0B-585B-1736-FC6B-99B2FE1281B0}"/>
              </a:ext>
            </a:extLst>
          </p:cNvPr>
          <p:cNvSpPr txBox="1">
            <a:spLocks/>
          </p:cNvSpPr>
          <p:nvPr/>
        </p:nvSpPr>
        <p:spPr>
          <a:xfrm>
            <a:off x="5732207" y="1897680"/>
            <a:ext cx="1556598" cy="747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800" b="1" dirty="0">
                <a:latin typeface="Mulish ExtraBlack" pitchFamily="2" charset="-18"/>
              </a:rPr>
              <a:t>GPS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26" y="229105"/>
            <a:ext cx="6388098" cy="68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3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2" y="1972653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CA1ADB3-FAF3-6996-214B-9B111DF1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GPS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580959F-610A-A599-4D7C-AF91D89E4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979" y="2628695"/>
            <a:ext cx="4946241" cy="4351338"/>
          </a:xfrm>
        </p:spPr>
        <p:txBody>
          <a:bodyPr>
            <a:normAutofit/>
          </a:bodyPr>
          <a:lstStyle/>
          <a:p>
            <a:r>
              <a:rPr lang="sl-SI" sz="1800" dirty="0"/>
              <a:t>NE SME BITI ZA NADZOR POSAMEZNIKOV </a:t>
            </a:r>
            <a:br>
              <a:rPr lang="sl-SI" sz="1800" dirty="0"/>
            </a:br>
            <a:r>
              <a:rPr lang="sl-SI" sz="1800" dirty="0"/>
              <a:t>(to je vedno posledica)</a:t>
            </a:r>
          </a:p>
          <a:p>
            <a:r>
              <a:rPr lang="sl-SI" sz="1800" dirty="0"/>
              <a:t>Pravilnik/pisni sklep o uvedbi</a:t>
            </a:r>
          </a:p>
          <a:p>
            <a:r>
              <a:rPr lang="sl-SI" sz="1800" dirty="0"/>
              <a:t>Razloge čim bolj konkretizirajte</a:t>
            </a:r>
          </a:p>
          <a:p>
            <a:r>
              <a:rPr lang="sl-SI" sz="1800" dirty="0"/>
              <a:t>Priporočamo izvedbo Ocene učinkov (DPIA)</a:t>
            </a:r>
          </a:p>
          <a:p>
            <a:r>
              <a:rPr lang="sl-SI" sz="1800" dirty="0"/>
              <a:t>Opredeljene cilje uporabe GPS morate dosegati</a:t>
            </a:r>
          </a:p>
          <a:p>
            <a:r>
              <a:rPr lang="sl-SI" sz="1800" dirty="0"/>
              <a:t>Možnost izklopa (osebna uporaba)</a:t>
            </a:r>
          </a:p>
          <a:p>
            <a:r>
              <a:rPr lang="sl-SI" sz="1800" dirty="0"/>
              <a:t>Predhodno posvetovanje in informiranje zaposlenih</a:t>
            </a:r>
          </a:p>
        </p:txBody>
      </p:sp>
    </p:spTree>
    <p:extLst>
      <p:ext uri="{BB962C8B-B14F-4D97-AF65-F5344CB8AC3E}">
        <p14:creationId xmlns:p14="http://schemas.microsoft.com/office/powerpoint/2010/main" val="4019302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-104693" y="-228600"/>
            <a:ext cx="9563100" cy="7277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D8488-AF91-0852-45EA-C592A7BE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1645"/>
            <a:ext cx="6800850" cy="1325563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Kazenske določbe, ki pridejo v poštev pri GPS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562099" y="2459504"/>
            <a:ext cx="6986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83. čl. GDPR globe do 4% letnega prometa oz. 20 mio EUR ali pa 2% letnega prometa oz.  10 mio EUR.</a:t>
            </a:r>
          </a:p>
        </p:txBody>
      </p:sp>
      <p:sp>
        <p:nvSpPr>
          <p:cNvPr id="7" name="Pravokotnik 6"/>
          <p:cNvSpPr/>
          <p:nvPr/>
        </p:nvSpPr>
        <p:spPr>
          <a:xfrm>
            <a:off x="1562099" y="4108119"/>
            <a:ext cx="5822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Ni posebne ureditve v ZVOP-2 za pravne osebe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D68C873-0D69-B958-7E2B-FF9A70E613F0}"/>
              </a:ext>
            </a:extLst>
          </p:cNvPr>
          <p:cNvSpPr txBox="1"/>
          <p:nvPr/>
        </p:nvSpPr>
        <p:spPr>
          <a:xfrm>
            <a:off x="1562098" y="4967801"/>
            <a:ext cx="6081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Kazni za odgovorne osebe po ZVOP-2 do 5.000 EUR</a:t>
            </a: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1335688" y="2601275"/>
            <a:ext cx="86793" cy="89478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BAA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BAA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1337876" y="4239575"/>
            <a:ext cx="86793" cy="89478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23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BAA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BAA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1340064" y="5117377"/>
            <a:ext cx="86793" cy="89478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26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BAA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BAA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F88EC3-F35A-49A7-512E-31615B410C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95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7d1.scene7.com/is/image/mcdonalds/DC_202004_1852_ChocolateChipCookie_Broken_832x472:1-3-product-tile-desktop?wid=765&amp;hei=472&amp;dpr=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167" y="-886433"/>
            <a:ext cx="10748398" cy="663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67F15B4-E6A9-E423-65AA-097EAECA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4" y="966198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b="1" dirty="0">
                <a:latin typeface="Mulish ExtraBlack" pitchFamily="2" charset="-18"/>
              </a:rPr>
              <a:t>Piškotki po Zakonu o elektronskih komunikacijah ZEKom-2</a:t>
            </a:r>
          </a:p>
        </p:txBody>
      </p:sp>
    </p:spTree>
    <p:extLst>
      <p:ext uri="{BB962C8B-B14F-4D97-AF65-F5344CB8AC3E}">
        <p14:creationId xmlns:p14="http://schemas.microsoft.com/office/powerpoint/2010/main" val="1468968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702502-2906-579B-A03B-0177C60E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2446"/>
            <a:ext cx="7886700" cy="657426"/>
          </a:xfrm>
        </p:spPr>
        <p:txBody>
          <a:bodyPr>
            <a:normAutofit/>
          </a:bodyPr>
          <a:lstStyle/>
          <a:p>
            <a:r>
              <a:rPr lang="sl-SI" sz="2800" b="1" dirty="0">
                <a:latin typeface="Montserat"/>
              </a:rPr>
              <a:t>Piškotki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91420C-223B-C968-1F80-57402EFE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786" y="2664542"/>
            <a:ext cx="4700434" cy="4351338"/>
          </a:xfrm>
        </p:spPr>
        <p:txBody>
          <a:bodyPr>
            <a:normAutofit/>
          </a:bodyPr>
          <a:lstStyle/>
          <a:p>
            <a:r>
              <a:rPr lang="sl-SI" sz="1500" dirty="0"/>
              <a:t>Konec 2022 nov ZEKom-2</a:t>
            </a:r>
          </a:p>
          <a:p>
            <a:r>
              <a:rPr lang="sl-SI" sz="1500" dirty="0"/>
              <a:t>Privolitev po GDPR – ZVOP-2</a:t>
            </a:r>
          </a:p>
          <a:p>
            <a:r>
              <a:rPr lang="sl-SI" sz="1500" dirty="0"/>
              <a:t>Zavrnitev in privolitev enakovredni</a:t>
            </a:r>
          </a:p>
          <a:p>
            <a:r>
              <a:rPr lang="sl-SI" sz="1500" dirty="0"/>
              <a:t>Politika piškotkov (lahko del politike zasebnosti)</a:t>
            </a:r>
          </a:p>
          <a:p>
            <a:r>
              <a:rPr lang="sl-SI" sz="1500" dirty="0"/>
              <a:t>Posvetujete se z vašim skrbnikom spletne strani</a:t>
            </a:r>
          </a:p>
          <a:p>
            <a:r>
              <a:rPr lang="sl-SI" sz="1500" dirty="0"/>
              <a:t>www.datainfo.si</a:t>
            </a:r>
          </a:p>
          <a:p>
            <a:endParaRPr lang="sl-SI" sz="1400" b="1" dirty="0"/>
          </a:p>
          <a:p>
            <a:endParaRPr lang="sl-SI" sz="14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1" y="851159"/>
            <a:ext cx="6430298" cy="643029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88490" y="2467897"/>
            <a:ext cx="4149213" cy="2605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90AD594-EE2B-68B4-9E84-E18D7C7C4F2E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2" y="3627336"/>
            <a:ext cx="3994681" cy="750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126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0307" y="-993967"/>
            <a:ext cx="10125584" cy="10125584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1264756" y="1503340"/>
            <a:ext cx="6522391" cy="4169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2AEFF576-38FF-57E7-52E0-30D6AE6AE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5144" y="1482414"/>
            <a:ext cx="3792384" cy="1854602"/>
          </a:xfr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A96445F-2E6D-20C6-72C4-33ACE36C7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123" y="3348110"/>
            <a:ext cx="6774427" cy="33664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F6DB0D1-ED31-56FE-3103-E31C02EBC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763" y="3716928"/>
            <a:ext cx="6754335" cy="21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4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75" y="611104"/>
            <a:ext cx="2916350" cy="31070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628" y="500785"/>
            <a:ext cx="7879733" cy="7879733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379583" y="2381937"/>
            <a:ext cx="5272804" cy="3389599"/>
          </a:xfrm>
          <a:prstGeom prst="rect">
            <a:avLst/>
          </a:prstGeom>
          <a:solidFill>
            <a:srgbClr val="DCDC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23650F7-B333-B397-12DC-BE35FD3A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136" y="684939"/>
            <a:ext cx="1942715" cy="1448312"/>
          </a:xfrm>
        </p:spPr>
        <p:txBody>
          <a:bodyPr>
            <a:normAutofit/>
          </a:bodyPr>
          <a:lstStyle/>
          <a:p>
            <a:r>
              <a:rPr lang="sl-SI" dirty="0">
                <a:latin typeface="Mulish ExtraBlack" pitchFamily="2" charset="-18"/>
              </a:rPr>
              <a:t>„OK“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9ECC53F-0403-059D-F917-447358C42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4" y="876301"/>
            <a:ext cx="1594391" cy="159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65ADC13-6E63-1C87-2B86-691019048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698" y="3100279"/>
            <a:ext cx="4145053" cy="1780777"/>
          </a:xfrm>
          <a:prstGeom prst="rect">
            <a:avLst/>
          </a:prstGeom>
        </p:spPr>
      </p:pic>
      <p:sp>
        <p:nvSpPr>
          <p:cNvPr id="3" name="Zaobljeni pravokotnik 2"/>
          <p:cNvSpPr/>
          <p:nvPr/>
        </p:nvSpPr>
        <p:spPr>
          <a:xfrm>
            <a:off x="1123951" y="2470692"/>
            <a:ext cx="1717224" cy="2914107"/>
          </a:xfrm>
          <a:prstGeom prst="roundRect">
            <a:avLst/>
          </a:prstGeom>
          <a:solidFill>
            <a:srgbClr val="0A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++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6898F90-C695-504F-4D16-2670F29EDF2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45" y="3100279"/>
            <a:ext cx="1555702" cy="174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2" y="2470692"/>
            <a:ext cx="2796011" cy="310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3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8603B2-DA82-0A5B-0911-B725385B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1816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Globe za piškotke po ZEKom-2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0253" y="-2046283"/>
            <a:ext cx="11955566" cy="1254670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971675" y="2257425"/>
            <a:ext cx="5133975" cy="3209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1481FB-40E3-6195-4457-54C1BC9EF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75" y="2378129"/>
            <a:ext cx="53054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600" dirty="0"/>
          </a:p>
          <a:p>
            <a:endParaRPr lang="sl-SI" sz="16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C47111F-70BE-D88A-116B-FD0B3CD6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92" y="978860"/>
            <a:ext cx="7886700" cy="516908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D75172E-BCA5-16B5-8709-835A23781A18}"/>
              </a:ext>
            </a:extLst>
          </p:cNvPr>
          <p:cNvSpPr txBox="1"/>
          <p:nvPr/>
        </p:nvSpPr>
        <p:spPr>
          <a:xfrm>
            <a:off x="628650" y="123628"/>
            <a:ext cx="5975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800" b="1" dirty="0">
                <a:latin typeface="Montserat"/>
              </a:rPr>
              <a:t>GOOGLE CHROME                     </a:t>
            </a:r>
            <a:r>
              <a:rPr lang="sl-SI" b="1" dirty="0">
                <a:latin typeface="Montserat"/>
              </a:rPr>
              <a:t>CONTROL + SHIFT + 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1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6" r="13915"/>
          <a:stretch/>
        </p:blipFill>
        <p:spPr>
          <a:xfrm flipH="1" flipV="1">
            <a:off x="-1" y="0"/>
            <a:ext cx="46165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909AF8-529F-1B40-ACC6-66C69A4B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524" y="995958"/>
            <a:ext cx="3051951" cy="964620"/>
          </a:xfrm>
        </p:spPr>
        <p:txBody>
          <a:bodyPr anchor="b">
            <a:noAutofit/>
          </a:bodyPr>
          <a:lstStyle/>
          <a:p>
            <a:pPr algn="l"/>
            <a:r>
              <a:rPr lang="sl-SI" sz="2800" dirty="0">
                <a:solidFill>
                  <a:srgbClr val="1FACE5"/>
                </a:solidFill>
                <a:latin typeface="Montserrat ExtraBold" panose="00000900000000000000" pitchFamily="2" charset="-18"/>
              </a:rPr>
              <a:t>EKIPA </a:t>
            </a:r>
            <a:br>
              <a:rPr lang="sl-SI" sz="2800" dirty="0">
                <a:solidFill>
                  <a:srgbClr val="1FACE5"/>
                </a:solidFill>
                <a:latin typeface="Montserrat ExtraBold" panose="00000900000000000000" pitchFamily="2" charset="-18"/>
              </a:rPr>
            </a:br>
            <a:r>
              <a:rPr lang="sl-SI" sz="2800" dirty="0">
                <a:solidFill>
                  <a:srgbClr val="1FACE5"/>
                </a:solidFill>
                <a:latin typeface="Montserrat Light" panose="00000400000000000000" pitchFamily="2" charset="-18"/>
              </a:rPr>
              <a:t>www.datainfo.si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2EB13-1AA1-8D4F-9090-C2EC8DB0C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876" y="2265643"/>
            <a:ext cx="3682148" cy="36830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100" dirty="0">
                <a:solidFill>
                  <a:prstClr val="black"/>
                </a:solidFill>
                <a:latin typeface="Montserrat Light" panose="00000400000000000000" pitchFamily="2" charset="-18"/>
              </a:rPr>
              <a:t>Ekipa 14 strokovnjakov</a:t>
            </a:r>
          </a:p>
          <a:p>
            <a:pPr marL="0" indent="0">
              <a:buNone/>
            </a:pPr>
            <a:endParaRPr lang="sl-SI" sz="2100" dirty="0">
              <a:solidFill>
                <a:prstClr val="black"/>
              </a:solidFill>
              <a:latin typeface="Montserrat Light" panose="00000400000000000000" pitchFamily="2" charset="-18"/>
            </a:endParaRPr>
          </a:p>
          <a:p>
            <a:pPr marL="0" indent="0">
              <a:buNone/>
            </a:pPr>
            <a:r>
              <a:rPr lang="sl-SI" sz="2100" dirty="0">
                <a:solidFill>
                  <a:prstClr val="black"/>
                </a:solidFill>
                <a:latin typeface="Montserrat Light" panose="00000400000000000000" pitchFamily="2" charset="-18"/>
              </a:rPr>
              <a:t>Izkušnje v več kot 100 zadevah Informacijskega pooblaščenca in AKOS</a:t>
            </a:r>
          </a:p>
          <a:p>
            <a:pPr marL="0" indent="0">
              <a:buNone/>
            </a:pPr>
            <a:endParaRPr lang="sl-SI" sz="2100" dirty="0">
              <a:solidFill>
                <a:prstClr val="black"/>
              </a:solidFill>
              <a:latin typeface="Montserrat Light" panose="00000400000000000000" pitchFamily="2" charset="-18"/>
            </a:endParaRPr>
          </a:p>
          <a:p>
            <a:pPr marL="0" indent="0">
              <a:buNone/>
            </a:pPr>
            <a:r>
              <a:rPr lang="sl-SI" sz="2100" dirty="0">
                <a:solidFill>
                  <a:prstClr val="black"/>
                </a:solidFill>
                <a:latin typeface="Montserrat Light" panose="00000400000000000000" pitchFamily="2" charset="-18"/>
              </a:rPr>
              <a:t>200+ rednih naročnikov</a:t>
            </a:r>
          </a:p>
          <a:p>
            <a:pPr marL="0" indent="0">
              <a:buNone/>
            </a:pPr>
            <a:endParaRPr lang="sl-SI" sz="2100" dirty="0">
              <a:solidFill>
                <a:prstClr val="black"/>
              </a:solidFill>
              <a:latin typeface="Montserrat Light" panose="00000400000000000000" pitchFamily="2" charset="-18"/>
            </a:endParaRPr>
          </a:p>
          <a:p>
            <a:pPr marL="0" indent="0">
              <a:buNone/>
            </a:pPr>
            <a:r>
              <a:rPr lang="sl-SI" sz="2100" dirty="0">
                <a:solidFill>
                  <a:prstClr val="black"/>
                </a:solidFill>
                <a:latin typeface="Montserrat Light" panose="00000400000000000000" pitchFamily="2" charset="-18"/>
              </a:rPr>
              <a:t>500+ GDPR projektov</a:t>
            </a:r>
          </a:p>
          <a:p>
            <a:pPr marL="0" indent="0">
              <a:buNone/>
            </a:pPr>
            <a:endParaRPr lang="sl-SI" sz="2100" dirty="0">
              <a:solidFill>
                <a:prstClr val="black"/>
              </a:solidFill>
              <a:latin typeface="Montserrat Light" panose="00000400000000000000" pitchFamily="2" charset="-18"/>
            </a:endParaRPr>
          </a:p>
          <a:p>
            <a:pPr marL="0" indent="0">
              <a:buNone/>
            </a:pPr>
            <a:r>
              <a:rPr lang="sl-SI" sz="2100" dirty="0">
                <a:solidFill>
                  <a:prstClr val="black"/>
                </a:solidFill>
                <a:latin typeface="Montserrat Light" panose="00000400000000000000" pitchFamily="2" charset="-18"/>
              </a:rPr>
              <a:t>ZVOP-2 SVETOVALEC </a:t>
            </a:r>
          </a:p>
          <a:p>
            <a:pPr marL="0" indent="0">
              <a:buNone/>
            </a:pPr>
            <a:endParaRPr lang="sl-SI" sz="2100" dirty="0">
              <a:solidFill>
                <a:prstClr val="black"/>
              </a:solidFill>
              <a:latin typeface="Montserrat Light" panose="00000400000000000000" pitchFamily="2" charset="-18"/>
            </a:endParaRPr>
          </a:p>
          <a:p>
            <a:pPr marL="0" indent="0">
              <a:buNone/>
            </a:pPr>
            <a:endParaRPr lang="sl-SI" sz="2100" dirty="0">
              <a:solidFill>
                <a:prstClr val="black"/>
              </a:solidFill>
              <a:latin typeface="Montserrat Light" panose="00000400000000000000" pitchFamily="2" charset="-18"/>
            </a:endParaRPr>
          </a:p>
          <a:p>
            <a:pPr marL="0" indent="0">
              <a:buNone/>
            </a:pPr>
            <a:endParaRPr lang="sl-SI" sz="2400" dirty="0"/>
          </a:p>
          <a:p>
            <a:endParaRPr lang="sl-SI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07635B-166B-974E-8323-B3F2276A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85" y="873934"/>
            <a:ext cx="2441433" cy="34722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5254785" y="2338986"/>
            <a:ext cx="107981" cy="107981"/>
            <a:chOff x="4319972" y="3176972"/>
            <a:chExt cx="504056" cy="504056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0BA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5255099" y="3045405"/>
            <a:ext cx="107981" cy="107981"/>
            <a:chOff x="4319972" y="3176972"/>
            <a:chExt cx="504056" cy="504056"/>
          </a:xfrm>
        </p:grpSpPr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0BA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5249350" y="4238213"/>
            <a:ext cx="107981" cy="107981"/>
            <a:chOff x="4319972" y="3176972"/>
            <a:chExt cx="504056" cy="504056"/>
          </a:xfrm>
        </p:grpSpPr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0BA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5261615" y="4980369"/>
            <a:ext cx="107981" cy="107981"/>
            <a:chOff x="4319972" y="3176972"/>
            <a:chExt cx="504056" cy="504056"/>
          </a:xfrm>
        </p:grpSpPr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0BA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5266111" y="5669404"/>
            <a:ext cx="107981" cy="107981"/>
            <a:chOff x="4319972" y="3176972"/>
            <a:chExt cx="504056" cy="504056"/>
          </a:xfrm>
        </p:grpSpPr>
        <p:sp>
          <p:nvSpPr>
            <p:cNvPr id="25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26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0BA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186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8603B2-DA82-0A5B-0911-B725385B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1816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Globe za piškotke po ZEKom-2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17" y="310285"/>
            <a:ext cx="7879733" cy="7879733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971675" y="2257425"/>
            <a:ext cx="5133975" cy="3209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1481FB-40E3-6195-4457-54C1BC9EF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75" y="2378129"/>
            <a:ext cx="5305425" cy="4351338"/>
          </a:xfrm>
        </p:spPr>
        <p:txBody>
          <a:bodyPr>
            <a:normAutofit/>
          </a:bodyPr>
          <a:lstStyle/>
          <a:p>
            <a:r>
              <a:rPr lang="sl-SI" sz="1600" dirty="0"/>
              <a:t>Pristojen Informacijski pooblaščenec (ne AKOS!)</a:t>
            </a:r>
          </a:p>
          <a:p>
            <a:r>
              <a:rPr lang="sl-SI" sz="1600" dirty="0"/>
              <a:t>… obdeluje uporabnikove podatke, pridobljene brez uporabnikove predhodne privolitve in brez predhodnega jasnega in izčrpnega obvestila o namenih obdelave teh podatkov …</a:t>
            </a:r>
          </a:p>
          <a:p>
            <a:r>
              <a:rPr lang="sl-SI" sz="1600" dirty="0"/>
              <a:t>200 do 1.000 EUR</a:t>
            </a:r>
          </a:p>
          <a:p>
            <a:r>
              <a:rPr lang="sl-SI" sz="1600" dirty="0"/>
              <a:t>Srednje in velike od 1.000 do 20.000 EUR</a:t>
            </a:r>
          </a:p>
          <a:p>
            <a:r>
              <a:rPr lang="sl-SI" sz="1600" dirty="0"/>
              <a:t>Od 100 do 500 EUR odgovorna oseba </a:t>
            </a:r>
          </a:p>
          <a:p>
            <a:r>
              <a:rPr lang="sl-SI" sz="1600" dirty="0"/>
              <a:t>Od 300 do 1.000 EUR posameznik</a:t>
            </a:r>
          </a:p>
          <a:p>
            <a:r>
              <a:rPr lang="sl-SI" sz="1600" dirty="0"/>
              <a:t>Kršitev načel GDPR? </a:t>
            </a:r>
          </a:p>
          <a:p>
            <a:endParaRPr lang="sl-SI" sz="1600" dirty="0"/>
          </a:p>
          <a:p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3554548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" y="-135000"/>
            <a:ext cx="8394608" cy="8394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796860" y="750921"/>
            <a:ext cx="5682663" cy="75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sl-SI" sz="3200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Neposredno trženje</a:t>
            </a:r>
          </a:p>
        </p:txBody>
      </p:sp>
      <p:sp>
        <p:nvSpPr>
          <p:cNvPr id="9" name="Pravokotnik 8"/>
          <p:cNvSpPr/>
          <p:nvPr/>
        </p:nvSpPr>
        <p:spPr>
          <a:xfrm>
            <a:off x="1524000" y="1936955"/>
            <a:ext cx="5456903" cy="3451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BDAD9F-323C-CAD8-AA76-2AE24874C3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63976" y="2158531"/>
            <a:ext cx="3007970" cy="30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51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CDE4FCF-C619-2977-61DA-82CF81E1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0199"/>
            <a:ext cx="8295782" cy="1325563"/>
          </a:xfrm>
        </p:spPr>
        <p:txBody>
          <a:bodyPr>
            <a:noAutofit/>
          </a:bodyPr>
          <a:lstStyle/>
          <a:p>
            <a:r>
              <a:rPr lang="sl-SI" sz="2800" dirty="0">
                <a:latin typeface="Mulish ExtraBlack" pitchFamily="2" charset="-18"/>
              </a:rPr>
              <a:t>Neposredno trženje  - poslovni uporabniki </a:t>
            </a:r>
            <a:br>
              <a:rPr lang="sl-SI" sz="2800" dirty="0">
                <a:latin typeface="Mulish ExtraBlack" pitchFamily="2" charset="-18"/>
              </a:rPr>
            </a:br>
            <a:r>
              <a:rPr lang="sl-SI" sz="2800" dirty="0">
                <a:latin typeface="Mulish ExtraBlack" pitchFamily="2" charset="-18"/>
              </a:rPr>
              <a:t>(226. čl. ZEKom-2)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D9D0EE-F378-A302-E6ED-6E33CA8B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452" y="2503031"/>
            <a:ext cx="5321096" cy="3084969"/>
          </a:xfrm>
        </p:spPr>
        <p:txBody>
          <a:bodyPr>
            <a:normAutofit fontScale="92500" lnSpcReduction="10000"/>
          </a:bodyPr>
          <a:lstStyle/>
          <a:p>
            <a:r>
              <a:rPr lang="sl-SI" sz="2400" dirty="0"/>
              <a:t>Fizična ali pravna oseba lahko uporabi elektronski naslov fizičnih oseb za elektronsko pošto, če ta elektronski naslov </a:t>
            </a:r>
            <a:r>
              <a:rPr lang="sl-SI" sz="2400" b="1" dirty="0"/>
              <a:t>pravna oseba javno objavi kot svoj kontaktni elektronski naslov</a:t>
            </a:r>
          </a:p>
          <a:p>
            <a:r>
              <a:rPr lang="sl-SI" sz="2400" dirty="0"/>
              <a:t>Podlaga zakoniti interes</a:t>
            </a:r>
          </a:p>
          <a:p>
            <a:r>
              <a:rPr lang="sl-SI" sz="2400" dirty="0"/>
              <a:t>REDNO PREVERJANJE </a:t>
            </a:r>
          </a:p>
          <a:p>
            <a:r>
              <a:rPr lang="sl-SI" sz="2400" dirty="0"/>
              <a:t>info@datainfo.si</a:t>
            </a:r>
          </a:p>
          <a:p>
            <a:r>
              <a:rPr lang="sl-SI" sz="2400" dirty="0"/>
              <a:t>Možnost enostavne zavrnitve</a:t>
            </a:r>
            <a:endParaRPr lang="sl-SI" sz="1600" dirty="0"/>
          </a:p>
          <a:p>
            <a:pPr marL="0" indent="0">
              <a:buNone/>
            </a:pP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753959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1946051"/>
            <a:ext cx="8751992" cy="45890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CDE4FCF-C619-2977-61DA-82CF81E1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0199"/>
            <a:ext cx="8295782" cy="1325563"/>
          </a:xfrm>
        </p:spPr>
        <p:txBody>
          <a:bodyPr>
            <a:noAutofit/>
          </a:bodyPr>
          <a:lstStyle/>
          <a:p>
            <a:r>
              <a:rPr lang="sl-SI" sz="2800" dirty="0">
                <a:latin typeface="Mulish ExtraBlack" pitchFamily="2" charset="-18"/>
              </a:rPr>
              <a:t>Neposredno trženje fizičnim osebam (226. čl. ZEKom-2)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D9D0EE-F378-A302-E6ED-6E33CA8B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452" y="2503031"/>
            <a:ext cx="5321096" cy="3084969"/>
          </a:xfrm>
        </p:spPr>
        <p:txBody>
          <a:bodyPr>
            <a:normAutofit fontScale="92500" lnSpcReduction="10000"/>
          </a:bodyPr>
          <a:lstStyle/>
          <a:p>
            <a:r>
              <a:rPr lang="sl-SI" sz="2400" dirty="0"/>
              <a:t>Neželena komunikacija</a:t>
            </a:r>
          </a:p>
          <a:p>
            <a:r>
              <a:rPr lang="sl-SI" sz="2400" dirty="0"/>
              <a:t>Pridobljena predhodna privolitev (morate dokazati)</a:t>
            </a:r>
          </a:p>
          <a:p>
            <a:r>
              <a:rPr lang="sl-SI" sz="2400" dirty="0"/>
              <a:t>Kupec/bivši kupec + možnost zavrniti kontaktiranje, ko ste zbirali podatke + za kupca brez posledic (zakoniti interes)</a:t>
            </a:r>
          </a:p>
          <a:p>
            <a:r>
              <a:rPr lang="sl-SI" sz="2400" dirty="0"/>
              <a:t>Možnost enostavne zavrnitve v vsakem sporočilu (vodenje </a:t>
            </a:r>
            <a:r>
              <a:rPr lang="sl-SI" sz="2400" dirty="0" err="1"/>
              <a:t>unsubscribe</a:t>
            </a:r>
            <a:r>
              <a:rPr lang="sl-SI" sz="2400" dirty="0"/>
              <a:t>/</a:t>
            </a:r>
            <a:r>
              <a:rPr lang="sl-SI" sz="2400" dirty="0" err="1"/>
              <a:t>block</a:t>
            </a:r>
            <a:r>
              <a:rPr lang="sl-SI" sz="2400" dirty="0"/>
              <a:t> liste!)</a:t>
            </a:r>
          </a:p>
          <a:p>
            <a:pPr marL="0" indent="0">
              <a:buNone/>
            </a:pP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1765158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8603B2-DA82-0A5B-0911-B725385B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1816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dirty="0">
                <a:latin typeface="Mulish ExtraBlack" pitchFamily="2" charset="-18"/>
              </a:rPr>
              <a:t>Globe za neposredno trženje po ZEKom-2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81" y="190449"/>
            <a:ext cx="8047037" cy="804703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971675" y="2257425"/>
            <a:ext cx="5133975" cy="3209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1481FB-40E3-6195-4457-54C1BC9EF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75" y="2378129"/>
            <a:ext cx="5305425" cy="4351338"/>
          </a:xfrm>
        </p:spPr>
        <p:txBody>
          <a:bodyPr>
            <a:normAutofit/>
          </a:bodyPr>
          <a:lstStyle/>
          <a:p>
            <a:r>
              <a:rPr lang="sl-SI" sz="2200" dirty="0"/>
              <a:t>Pristojen AKOS (www.akos.si)</a:t>
            </a:r>
          </a:p>
          <a:p>
            <a:r>
              <a:rPr lang="sl-SI" sz="2200" dirty="0"/>
              <a:t>Pravne osebe in s. p. do 1.000 EUR</a:t>
            </a:r>
          </a:p>
          <a:p>
            <a:r>
              <a:rPr lang="sl-SI" sz="2200" dirty="0"/>
              <a:t>Srednja in velika podjetja od 1.000 do 20.000 EUR</a:t>
            </a:r>
          </a:p>
          <a:p>
            <a:r>
              <a:rPr lang="sl-SI" sz="2200" dirty="0"/>
              <a:t>Od 300 do 1.000 EUR posameznik, ki stori prekršek, do 500 EUR odgovorna oseba</a:t>
            </a:r>
          </a:p>
          <a:p>
            <a:r>
              <a:rPr lang="sl-SI" sz="2200" dirty="0"/>
              <a:t>Kršitev načel GDPR? </a:t>
            </a:r>
          </a:p>
          <a:p>
            <a:endParaRPr lang="sl-SI" sz="1600" dirty="0"/>
          </a:p>
          <a:p>
            <a:endParaRPr lang="sl-SI" sz="1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A7790BD-33E0-B962-C518-9156C936B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507" y="2049726"/>
            <a:ext cx="2610903" cy="2382574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16F14EC-A8CC-5592-D8C2-9D40F6FEAF6A}"/>
              </a:ext>
            </a:extLst>
          </p:cNvPr>
          <p:cNvSpPr txBox="1"/>
          <p:nvPr/>
        </p:nvSpPr>
        <p:spPr>
          <a:xfrm>
            <a:off x="-1467531" y="2117644"/>
            <a:ext cx="4806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b="1" dirty="0">
              <a:solidFill>
                <a:prstClr val="black"/>
              </a:solidFill>
              <a:latin typeface="Montserrat Black" panose="00000A00000000000000" pitchFamily="2" charset="-1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Javni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e-naslov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lahko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postane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zasebni!</a:t>
            </a:r>
          </a:p>
        </p:txBody>
      </p:sp>
    </p:spTree>
    <p:extLst>
      <p:ext uri="{BB962C8B-B14F-4D97-AF65-F5344CB8AC3E}">
        <p14:creationId xmlns:p14="http://schemas.microsoft.com/office/powerpoint/2010/main" val="285663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4D089D-5775-3F36-5C1E-F92EDA3F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67" y="1139483"/>
            <a:ext cx="3306519" cy="1369716"/>
          </a:xfrm>
        </p:spPr>
        <p:txBody>
          <a:bodyPr>
            <a:noAutofit/>
          </a:bodyPr>
          <a:lstStyle/>
          <a:p>
            <a:pPr algn="l"/>
            <a:r>
              <a:rPr lang="sl-SI" sz="3200" dirty="0">
                <a:solidFill>
                  <a:srgbClr val="1FACE5"/>
                </a:solidFill>
                <a:latin typeface="Montserrat ExtraBold" panose="00000900000000000000" pitchFamily="2" charset="-18"/>
              </a:rPr>
              <a:t>Na Hrvaškem so za visoke </a:t>
            </a:r>
            <a:br>
              <a:rPr lang="sl-SI" sz="3200" dirty="0">
                <a:solidFill>
                  <a:srgbClr val="1FACE5"/>
                </a:solidFill>
                <a:latin typeface="Montserrat ExtraBold" panose="00000900000000000000" pitchFamily="2" charset="-18"/>
              </a:rPr>
            </a:br>
            <a:r>
              <a:rPr lang="sl-SI" sz="3200" dirty="0">
                <a:solidFill>
                  <a:srgbClr val="1FACE5"/>
                </a:solidFill>
                <a:latin typeface="Montserrat ExtraBold" panose="00000900000000000000" pitchFamily="2" charset="-18"/>
              </a:rPr>
              <a:t>kazni potrebovali štiri leta</a:t>
            </a:r>
            <a:br>
              <a:rPr lang="sl-SI" sz="3200" dirty="0">
                <a:solidFill>
                  <a:srgbClr val="1FACE5"/>
                </a:solidFill>
                <a:latin typeface="Montserrat ExtraBold" panose="00000900000000000000" pitchFamily="2" charset="-18"/>
              </a:rPr>
            </a:br>
            <a:endParaRPr lang="sl-SI" sz="3200" dirty="0">
              <a:solidFill>
                <a:srgbClr val="1FACE5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5358581" y="1347019"/>
            <a:ext cx="3382296" cy="3372465"/>
          </a:xfrm>
          <a:prstGeom prst="ellipse">
            <a:avLst/>
          </a:prstGeom>
          <a:solidFill>
            <a:srgbClr val="1FAC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1165466" y="2839250"/>
            <a:ext cx="2762865" cy="2615381"/>
          </a:xfrm>
          <a:prstGeom prst="ellipse">
            <a:avLst/>
          </a:prstGeom>
          <a:solidFill>
            <a:srgbClr val="1F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7D90E9-6D32-F394-83A4-DF1011E08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67" y="3481940"/>
            <a:ext cx="2504367" cy="105896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Montserrat ExtraBold" panose="00000900000000000000" pitchFamily="2" charset="-18"/>
              </a:rPr>
              <a:t>Dve kazni v skupni višini cca. 200.000 EUR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17" y="1183772"/>
            <a:ext cx="6714258" cy="6714258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3491039" y="2782512"/>
            <a:ext cx="4453426" cy="2844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B3A0AD-F329-F555-D17D-B53C3809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73" y="3205300"/>
            <a:ext cx="4460991" cy="16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60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CD8582-2FCF-7257-A1D2-386936CF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5588000"/>
            <a:ext cx="6800850" cy="1325563"/>
          </a:xfrm>
        </p:spPr>
        <p:txBody>
          <a:bodyPr>
            <a:normAutofit/>
          </a:bodyPr>
          <a:lstStyle/>
          <a:p>
            <a:r>
              <a:rPr lang="sl-SI" sz="2800" b="1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www.datainfo.si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B7D65-CE26-558E-0475-3768937107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6849" y="0"/>
            <a:ext cx="11008197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0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17" y="672861"/>
            <a:ext cx="7879733" cy="787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6EB27-8614-6F5D-5D45-B6FF4D200B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6C513B-A042-8EBD-24B3-FD7C840FB3E1}"/>
              </a:ext>
            </a:extLst>
          </p:cNvPr>
          <p:cNvSpPr txBox="1">
            <a:spLocks/>
          </p:cNvSpPr>
          <p:nvPr/>
        </p:nvSpPr>
        <p:spPr>
          <a:xfrm>
            <a:off x="1738312" y="1065071"/>
            <a:ext cx="5600700" cy="10178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800" b="1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Z video navodili v 12 korakih do enostavne uskladitve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1971675" y="2631853"/>
            <a:ext cx="5133975" cy="3209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716D3-8229-16CE-0264-EFFBB4FAE0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775" y="2745933"/>
            <a:ext cx="5133975" cy="23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0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DE7D7-70A9-86FB-5FA5-BF5B69865E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151" y="-171451"/>
            <a:ext cx="13876464" cy="7798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DD173-B04D-5D56-B726-D494AB90EA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400" y="1169401"/>
            <a:ext cx="5276374" cy="29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4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DE7D7-70A9-86FB-5FA5-BF5B69865E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151" y="-171451"/>
            <a:ext cx="13876464" cy="7798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763F3B-8D95-36E6-8382-F1113AF8FE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899" y="1169563"/>
            <a:ext cx="5044875" cy="29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" b="-1"/>
          <a:stretch/>
        </p:blipFill>
        <p:spPr>
          <a:xfrm rot="21018440">
            <a:off x="-5450274" y="-728064"/>
            <a:ext cx="14481997" cy="9598844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D14D089D-5775-3F36-5C1E-F92EDA3FEB97}"/>
              </a:ext>
            </a:extLst>
          </p:cNvPr>
          <p:cNvSpPr txBox="1">
            <a:spLocks/>
          </p:cNvSpPr>
          <p:nvPr/>
        </p:nvSpPr>
        <p:spPr>
          <a:xfrm>
            <a:off x="1709814" y="1192099"/>
            <a:ext cx="3965772" cy="973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</a:rPr>
              <a:t>Vsebina</a:t>
            </a: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Montserrat Light" panose="00000400000000000000" pitchFamily="2" charset="-18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104939" y="2372638"/>
            <a:ext cx="5628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Videonadzor</a:t>
            </a:r>
          </a:p>
        </p:txBody>
      </p:sp>
      <p:sp>
        <p:nvSpPr>
          <p:cNvPr id="13" name="Pravokotnik 12"/>
          <p:cNvSpPr/>
          <p:nvPr/>
        </p:nvSpPr>
        <p:spPr>
          <a:xfrm>
            <a:off x="2104939" y="3210896"/>
            <a:ext cx="5248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Biometrija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1931512" y="2504822"/>
            <a:ext cx="128700" cy="128700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1931512" y="3360686"/>
            <a:ext cx="128700" cy="128700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903D831-B914-917A-5ED5-CF993E1E3508}"/>
              </a:ext>
            </a:extLst>
          </p:cNvPr>
          <p:cNvSpPr txBox="1"/>
          <p:nvPr/>
        </p:nvSpPr>
        <p:spPr>
          <a:xfrm>
            <a:off x="2104939" y="3931365"/>
            <a:ext cx="802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GPS</a:t>
            </a: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57B8D76-0371-ACBC-CBFD-E4297E9ECF87}"/>
              </a:ext>
            </a:extLst>
          </p:cNvPr>
          <p:cNvSpPr txBox="1"/>
          <p:nvPr/>
        </p:nvSpPr>
        <p:spPr>
          <a:xfrm>
            <a:off x="2104939" y="4526470"/>
            <a:ext cx="502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Piškotki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E375994C-851F-4ABE-2E92-E3E916B5BE5D}"/>
              </a:ext>
            </a:extLst>
          </p:cNvPr>
          <p:cNvGrpSpPr/>
          <p:nvPr/>
        </p:nvGrpSpPr>
        <p:grpSpPr>
          <a:xfrm>
            <a:off x="1928099" y="4051681"/>
            <a:ext cx="128700" cy="128700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A2357763-488F-73E3-B183-8D59A3F9CC2D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8880DF62-655E-0A11-79CF-362D708EFFD5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grpSp>
        <p:nvGrpSpPr>
          <p:cNvPr id="23" name="Group 13">
            <a:extLst>
              <a:ext uri="{FF2B5EF4-FFF2-40B4-BE49-F238E27FC236}">
                <a16:creationId xmlns:a16="http://schemas.microsoft.com/office/drawing/2014/main" id="{278BA3E6-C11C-73B6-8B18-80F1F6A75B80}"/>
              </a:ext>
            </a:extLst>
          </p:cNvPr>
          <p:cNvGrpSpPr/>
          <p:nvPr/>
        </p:nvGrpSpPr>
        <p:grpSpPr>
          <a:xfrm>
            <a:off x="1926063" y="4640165"/>
            <a:ext cx="128700" cy="128700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5BA09C3B-2618-B0BC-5DDC-799B86FF786C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26" name="Oval 15">
              <a:extLst>
                <a:ext uri="{FF2B5EF4-FFF2-40B4-BE49-F238E27FC236}">
                  <a16:creationId xmlns:a16="http://schemas.microsoft.com/office/drawing/2014/main" id="{A25C97DD-5BCA-93A7-A1BB-94989EFFF4BD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B0AB9D91-60B6-2A18-68CA-9305C10E0806}"/>
              </a:ext>
            </a:extLst>
          </p:cNvPr>
          <p:cNvSpPr txBox="1"/>
          <p:nvPr/>
        </p:nvSpPr>
        <p:spPr>
          <a:xfrm>
            <a:off x="2104939" y="5130470"/>
            <a:ext cx="7990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Neposredno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 </a:t>
            </a:r>
            <a:r>
              <a:rPr kumimoji="0" lang="sl-S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18"/>
                <a:ea typeface="+mn-ea"/>
                <a:cs typeface="+mn-cs"/>
              </a:rPr>
              <a:t>trženje</a:t>
            </a:r>
            <a:endParaRPr lang="sl-SI" dirty="0"/>
          </a:p>
        </p:txBody>
      </p:sp>
      <p:grpSp>
        <p:nvGrpSpPr>
          <p:cNvPr id="34" name="Group 13">
            <a:extLst>
              <a:ext uri="{FF2B5EF4-FFF2-40B4-BE49-F238E27FC236}">
                <a16:creationId xmlns:a16="http://schemas.microsoft.com/office/drawing/2014/main" id="{2E89265E-03B8-6B90-B56E-2F07D2068E30}"/>
              </a:ext>
            </a:extLst>
          </p:cNvPr>
          <p:cNvGrpSpPr/>
          <p:nvPr/>
        </p:nvGrpSpPr>
        <p:grpSpPr>
          <a:xfrm>
            <a:off x="1936034" y="5250786"/>
            <a:ext cx="128700" cy="128700"/>
            <a:chOff x="4319972" y="3176972"/>
            <a:chExt cx="504056" cy="504056"/>
          </a:xfrm>
          <a:solidFill>
            <a:schemeClr val="tx2">
              <a:lumMod val="75000"/>
            </a:schemeClr>
          </a:solidFill>
        </p:grpSpPr>
        <p:sp>
          <p:nvSpPr>
            <p:cNvPr id="35" name="Oval 14">
              <a:extLst>
                <a:ext uri="{FF2B5EF4-FFF2-40B4-BE49-F238E27FC236}">
                  <a16:creationId xmlns:a16="http://schemas.microsoft.com/office/drawing/2014/main" id="{8C37961B-B7E3-4F9B-87D3-E1DD38577D21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grpFill/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  <p:sp>
          <p:nvSpPr>
            <p:cNvPr id="36" name="Oval 15">
              <a:extLst>
                <a:ext uri="{FF2B5EF4-FFF2-40B4-BE49-F238E27FC236}">
                  <a16:creationId xmlns:a16="http://schemas.microsoft.com/office/drawing/2014/main" id="{75B00E22-9198-5D59-027B-2BBBE035245D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BAAE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314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avokotnik 16"/>
          <p:cNvSpPr/>
          <p:nvPr/>
        </p:nvSpPr>
        <p:spPr>
          <a:xfrm>
            <a:off x="-14576" y="5379"/>
            <a:ext cx="9563100" cy="7277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D8488-AF91-0852-45EA-C592A7BE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2" y="238166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Pripravljena dokumentacija z navodili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6D2B1C-5ECA-AA61-3C0F-2F482FF7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2" y="1170680"/>
            <a:ext cx="8824823" cy="5902208"/>
          </a:xfrm>
        </p:spPr>
        <p:txBody>
          <a:bodyPr numCol="2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Pravilnik o varstvu osebnih podatkov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Politika zasebnosti za objavo na spletu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Kadrovsko področje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Obvezno obvestilo upravljavca zaposlenim po 13. členu Splošne uredbe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Izjava zaposlenega o seznanitvi s pravili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Izjava zaposlenega za posredovanje zasebne tel. številke, e-pošte in fotografije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Kadrovski karton z dodatkom za uveljavljanje davčne olajšave družinskih članov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Zapisnik o primopredaji in ukinitvi dostopov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Videonadzor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Pravilnik o videonadzoru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Sklep o uvedbi videonadzora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Obvestilo o izvajanju videonadzora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Evidenca uporabe videonadzornega sistema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Priporočila za izvajanje videonadzora po ZVOP-2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Pogodbena obdelava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Vzorec pogodbe med upravljavcem in obdelovalcem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Vzorec člena o varstvu osebnih podatkov za pogodbe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Vprašalnik za pogodbene obdelovalce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Privolitve in soglasja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Obvestilo o snemanju dogodka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Soglasje za obveščanje o aktivnostih v fizični ali elektronski obliki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Zahteva za odjavo (vzorec besedila za e-novice z možnostjo odjave)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Evidenca dejavnosti obdelave, ki vsebuje 15 vnaprej izpolnjenih in najpogostejših predlogov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Kršitve varstva osebnih podatkov in varnostni dogodki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Navodila za ravnaje v primeru kršitev varstva osebnih podatkov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Vzorec obvestila Informacijskemu pooblaščencu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l-SI" sz="1400" dirty="0"/>
              <a:t>Ocena učinka na varstvo osebnih podatkov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l-SI" sz="1400" dirty="0"/>
              <a:t>Navodila, kdaj je obvezno izvesti Oceno učinka (ang. DPIA)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C620E-A8ED-B45A-56A9-074356F44F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774" y="72888"/>
            <a:ext cx="1664698" cy="4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19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151" y="-171451"/>
            <a:ext cx="13876464" cy="7798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5A409F-DBE0-E6CA-E014-E995ABAA67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1201059"/>
            <a:ext cx="4949372" cy="29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9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1017D-0072-6F2B-7C2B-B2AA38BE0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6276"/>
            <a:ext cx="2438400" cy="10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E3E276-AF54-27DB-333C-F52FAE3B9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30" y="1329426"/>
            <a:ext cx="1549400" cy="736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151" y="-171451"/>
            <a:ext cx="13876464" cy="7798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7D9ADD-5ACA-34B3-C951-94EF3BE0BE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75" y="1185814"/>
            <a:ext cx="3952875" cy="299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457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083" y="-171451"/>
            <a:ext cx="13876464" cy="7798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A3C16F-CC19-46F9-A001-E4F0E7B9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82051" y="1456650"/>
            <a:ext cx="5225760" cy="25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881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954A42-4C79-594C-AEA5-86F1E5013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6" y="567877"/>
            <a:ext cx="7978140" cy="2413387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otnik 2"/>
          <p:cNvSpPr/>
          <p:nvPr/>
        </p:nvSpPr>
        <p:spPr>
          <a:xfrm>
            <a:off x="0" y="3752850"/>
            <a:ext cx="9144000" cy="1864666"/>
          </a:xfrm>
          <a:prstGeom prst="rect">
            <a:avLst/>
          </a:prstGeom>
          <a:solidFill>
            <a:srgbClr val="1F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04" y="2276474"/>
            <a:ext cx="5631115" cy="5631115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2760873" y="3665565"/>
            <a:ext cx="3706602" cy="232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3262982" y="4007373"/>
            <a:ext cx="26973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solidFill>
                  <a:srgbClr val="1FACE5"/>
                </a:solidFill>
                <a:latin typeface="Montserrat Light" panose="00000400000000000000" pitchFamily="2" charset="-18"/>
              </a:rPr>
              <a:t>Čas za odgovore na vprašanja</a:t>
            </a:r>
            <a:endParaRPr lang="sl-SI" sz="2800" dirty="0">
              <a:latin typeface="Montserrat Light" panose="00000400000000000000" pitchFamily="2" charset="-18"/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51323" y="4515204"/>
            <a:ext cx="2458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  <a:latin typeface="Montserrat ExtraBold" panose="00000900000000000000" pitchFamily="2" charset="-18"/>
              </a:rPr>
              <a:t>info@datainfo.si</a:t>
            </a:r>
          </a:p>
        </p:txBody>
      </p:sp>
      <p:sp>
        <p:nvSpPr>
          <p:cNvPr id="17" name="Pravokotnik 16"/>
          <p:cNvSpPr/>
          <p:nvPr/>
        </p:nvSpPr>
        <p:spPr>
          <a:xfrm>
            <a:off x="6651029" y="4515204"/>
            <a:ext cx="2458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  <a:latin typeface="Montserrat ExtraBold" panose="00000900000000000000" pitchFamily="2" charset="-18"/>
              </a:rPr>
              <a:t>02 620 43 00</a:t>
            </a:r>
          </a:p>
        </p:txBody>
      </p:sp>
    </p:spTree>
    <p:extLst>
      <p:ext uri="{BB962C8B-B14F-4D97-AF65-F5344CB8AC3E}">
        <p14:creationId xmlns:p14="http://schemas.microsoft.com/office/powerpoint/2010/main" val="276176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" y="-135000"/>
            <a:ext cx="8394608" cy="8394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796860" y="750921"/>
            <a:ext cx="5682663" cy="75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sl-SI" sz="3200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18"/>
              </a:rPr>
              <a:t>Videonadzor</a:t>
            </a:r>
          </a:p>
        </p:txBody>
      </p:sp>
      <p:sp>
        <p:nvSpPr>
          <p:cNvPr id="9" name="Pravokotnik 8"/>
          <p:cNvSpPr/>
          <p:nvPr/>
        </p:nvSpPr>
        <p:spPr>
          <a:xfrm>
            <a:off x="1524000" y="1936955"/>
            <a:ext cx="5456903" cy="3451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BDAD9F-323C-CAD8-AA76-2AE24874C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77" y="2158531"/>
            <a:ext cx="3647769" cy="30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6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59" y="1362634"/>
            <a:ext cx="9627191" cy="504799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312195" y="1750142"/>
            <a:ext cx="6127554" cy="2687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5562074" y="3632642"/>
            <a:ext cx="1743645" cy="1904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8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tserrat ExtraBold" panose="00000900000000000000" pitchFamily="2" charset="-18"/>
              <a:ea typeface="+mj-ea"/>
              <a:cs typeface="+mj-cs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707797" y="2186633"/>
            <a:ext cx="53363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i="1" dirty="0"/>
              <a:t>Odločitev o uvedbi videonadzora sprejeme direktor, predstojnik, ravnatelj … ali oseba s pooblastilom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i="1" dirty="0"/>
              <a:t>Pisna odločitev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i="1" dirty="0"/>
              <a:t>Razlogi za uvedbo videonadzora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i="1" dirty="0"/>
              <a:t>NOVOST: Javno obvestilo </a:t>
            </a:r>
            <a:r>
              <a:rPr lang="sl-SI" b="1" i="1" u="sng" dirty="0"/>
              <a:t>PRED</a:t>
            </a:r>
            <a:r>
              <a:rPr lang="sl-SI" i="1" dirty="0"/>
              <a:t> vstopom, da se lahko posameznik vstopu odpove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i="1" dirty="0"/>
              <a:t>Zvok le, če je </a:t>
            </a:r>
            <a:r>
              <a:rPr lang="sl-SI" b="1" i="1" dirty="0"/>
              <a:t>nujno potrebno</a:t>
            </a:r>
            <a:endParaRPr lang="sl-SI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i="1" dirty="0"/>
          </a:p>
          <a:p>
            <a:endParaRPr lang="sl-S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184" y="448395"/>
            <a:ext cx="5682663" cy="7539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</a:rPr>
              <a:t>Uvedba videonadzora (76. čl.)</a:t>
            </a:r>
          </a:p>
        </p:txBody>
      </p:sp>
    </p:spTree>
    <p:extLst>
      <p:ext uri="{BB962C8B-B14F-4D97-AF65-F5344CB8AC3E}">
        <p14:creationId xmlns:p14="http://schemas.microsoft.com/office/powerpoint/2010/main" val="16635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59" y="1362634"/>
            <a:ext cx="9627191" cy="504799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312195" y="1750142"/>
            <a:ext cx="6127554" cy="2687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184" y="448395"/>
            <a:ext cx="5682663" cy="7539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</a:rPr>
              <a:t>Uvedba videonadzora (76. čl.)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5562074" y="3632642"/>
            <a:ext cx="1743645" cy="1904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8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tserrat ExtraBold" panose="00000900000000000000" pitchFamily="2" charset="-18"/>
              <a:ea typeface="+mj-ea"/>
              <a:cs typeface="+mj-cs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59184" y="1764395"/>
            <a:ext cx="6378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i="1" dirty="0"/>
              <a:t>Varovalni ukrepi, kot jih določa 24. in 32 . čl. GDPR (zavarovalno tehnični ukrepi, npr. varna lokacija za snemalno napravo, varno geslo, omejitev dostopa, šifriran prenos podatkov, če so brezžični ipd.)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i="1" dirty="0"/>
              <a:t>Rok hrambe največ eno leto (dobri razlogi!)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i="1" dirty="0"/>
              <a:t>Prepovedano v dvigalih, sanitarijah, prostorih za preoblačenje, hotelskih sobah in drugih podobnih prostorih, v katerih posameznik utemeljeno pričakuje višjo stopnjo zasebnosti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i="1" dirty="0"/>
              <a:t>Vpogled, uporaba ali posredovanje posnetkov samo za namene, ki so zakonito obstajali ali bili navedeni na obvestilu v času zajema posnetka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i="1" dirty="0"/>
              <a:t>Za vsak vpogled ali uporabo posnetkov zagotovi možnost naknadnega ugotavljanja kdo, kaj, zakaj, komu … dnevnik obdelave po 22. čl. in se hrani dve leti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i="1" dirty="0"/>
          </a:p>
          <a:p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187583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59" y="1362634"/>
            <a:ext cx="9627191" cy="504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2" y="551516"/>
            <a:ext cx="7649049" cy="7539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ExtraBold" panose="00000900000000000000" pitchFamily="2" charset="-18"/>
              </a:rPr>
              <a:t>Vsebina obvestila o videonadzoru (76. čl.)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66" y="2199903"/>
            <a:ext cx="2189990" cy="199847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080171" y="2614362"/>
            <a:ext cx="17588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Točke 3, 4 in 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so lahko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na spletni povezavi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prstClr val="black"/>
                </a:solidFill>
                <a:latin typeface="Montserrat Black" panose="00000A00000000000000" pitchFamily="2" charset="-18"/>
              </a:rPr>
              <a:t>(in QR kodi)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 panose="00000A00000000000000" pitchFamily="2" charset="-1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3A6077-D4D3-6874-F275-AC2798DE21BF}"/>
              </a:ext>
            </a:extLst>
          </p:cNvPr>
          <p:cNvSpPr txBox="1">
            <a:spLocks/>
          </p:cNvSpPr>
          <p:nvPr/>
        </p:nvSpPr>
        <p:spPr>
          <a:xfrm>
            <a:off x="5562074" y="3632642"/>
            <a:ext cx="1743645" cy="1904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8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tserrat ExtraBold" panose="00000900000000000000" pitchFamily="2" charset="-18"/>
              <a:ea typeface="+mj-ea"/>
              <a:cs typeface="+mj-cs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536464" y="1767679"/>
            <a:ext cx="62408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i="1" dirty="0"/>
              <a:t>1. pisno ali grafično opisano dejstvo, da se izvaja videonadzor</a:t>
            </a:r>
            <a:r>
              <a:rPr lang="sl-SI" i="1" dirty="0"/>
              <a:t>;</a:t>
            </a:r>
            <a:endParaRPr lang="sl-SI" dirty="0"/>
          </a:p>
          <a:p>
            <a:r>
              <a:rPr lang="sl-SI" b="1" i="1" dirty="0"/>
              <a:t>2. - namene obdelave, </a:t>
            </a:r>
          </a:p>
          <a:p>
            <a:r>
              <a:rPr lang="sl-SI" b="1" i="1" dirty="0"/>
              <a:t>    - navedbo upravljavca, </a:t>
            </a:r>
          </a:p>
          <a:p>
            <a:r>
              <a:rPr lang="sl-SI" b="1" i="1" dirty="0"/>
              <a:t>    - telefonsko številko ali naslov elektronske pošte,</a:t>
            </a:r>
          </a:p>
          <a:p>
            <a:r>
              <a:rPr lang="sl-SI" b="1" i="1" dirty="0"/>
              <a:t>    - ali spletni naslov za potrebe uveljavljanja pravic</a:t>
            </a:r>
          </a:p>
          <a:p>
            <a:r>
              <a:rPr lang="sl-SI" i="1" dirty="0"/>
              <a:t>3. informacije o posebnih vplivih obdelave, </a:t>
            </a:r>
          </a:p>
          <a:p>
            <a:r>
              <a:rPr lang="sl-SI" i="1" dirty="0"/>
              <a:t>zlasti nadaljnje obdelave;</a:t>
            </a:r>
            <a:endParaRPr lang="sl-SI" dirty="0"/>
          </a:p>
          <a:p>
            <a:r>
              <a:rPr lang="sl-SI" i="1" dirty="0"/>
              <a:t>4. kontaktne podatke pooblaščene osebe </a:t>
            </a:r>
          </a:p>
          <a:p>
            <a:r>
              <a:rPr lang="sl-SI" i="1" dirty="0"/>
              <a:t>(telefonska številka ali naslov e-pošte);</a:t>
            </a:r>
            <a:endParaRPr lang="sl-SI" dirty="0"/>
          </a:p>
          <a:p>
            <a:r>
              <a:rPr lang="sl-SI" i="1" dirty="0"/>
              <a:t>5. neobičajne nadaljnje obdelave, kot so prenosi subjektom v tretje države, spremljanje dogajanja v živo, možnost zvočne intervencije v primeru spremljanja dogajanja v živo</a:t>
            </a:r>
          </a:p>
          <a:p>
            <a:endParaRPr lang="sl-SI" i="1" dirty="0"/>
          </a:p>
          <a:p>
            <a:r>
              <a:rPr lang="sl-SI" b="1" i="1" dirty="0"/>
              <a:t>+ INFORMACIJE PO čl. 13 GDPR („politika zasebnosti“)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3143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3277</TotalTime>
  <Words>1938</Words>
  <Application>Microsoft Office PowerPoint</Application>
  <PresentationFormat>Diaprojekcija na zaslonu (4:3)</PresentationFormat>
  <Paragraphs>279</Paragraphs>
  <Slides>54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Montserat</vt:lpstr>
      <vt:lpstr>Montserrat Black</vt:lpstr>
      <vt:lpstr>Montserrat ExtraBold</vt:lpstr>
      <vt:lpstr>Montserrat Light</vt:lpstr>
      <vt:lpstr>Montserrat Medium</vt:lpstr>
      <vt:lpstr>Mulish ExtraBlack</vt:lpstr>
      <vt:lpstr>Office Theme</vt:lpstr>
      <vt:lpstr>NOVOSTI PRI VIDEONADZORU, BIOMETRIJI, GPS SLEDENJU, PIŠKOTKIH in NEPOSREDNEM TRŽENJU  Miroslav Ekart, pooblaščena oseba za varstvo podatkov  </vt:lpstr>
      <vt:lpstr>Splošni napotki za dosego  vaše skladnosti z ZVOP-2 </vt:lpstr>
      <vt:lpstr>PowerPointova predstavitev</vt:lpstr>
      <vt:lpstr>EKIPA  www.datainfo.si</vt:lpstr>
      <vt:lpstr>PowerPointova predstavitev</vt:lpstr>
      <vt:lpstr>PowerPointova predstavitev</vt:lpstr>
      <vt:lpstr>Uvedba videonadzora (76. čl.)</vt:lpstr>
      <vt:lpstr>Uvedba videonadzora (76. čl.)</vt:lpstr>
      <vt:lpstr>Vsebina obvestila o videonadzoru (76. čl.)</vt:lpstr>
      <vt:lpstr>Vsebina obvestila – spletna povezava (76. čl. + 13. čl. GDPR)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Naš predlog </vt:lpstr>
      <vt:lpstr>Videonadzor dostopov v  službene prostore (77.čl.)</vt:lpstr>
      <vt:lpstr>Videonadzor znotraj  delovnih prostorov le kadar je nujno potrebno (78.čl.)</vt:lpstr>
      <vt:lpstr>Videonadzor znotraj  delovnih prostorov le, kadar je nujno potrebno (78.čl.)</vt:lpstr>
      <vt:lpstr>Videonadzor v javnem  potniškem prometu (79.čl.)</vt:lpstr>
      <vt:lpstr>Videonadzor javnih površin (80.čl.)</vt:lpstr>
      <vt:lpstr>Videonadzor javnih površin (80.čl.)</vt:lpstr>
      <vt:lpstr>Videonadzor javnih površin - posebnosti (80.čl.)</vt:lpstr>
      <vt:lpstr>Kazenske določbe pri videonadzoru  - urejeno v ZVOP-2 (100. do 106. čl.)</vt:lpstr>
      <vt:lpstr>PowerPointova predstavitev</vt:lpstr>
      <vt:lpstr>Omejitev uporabe biometrije (80.čl)</vt:lpstr>
      <vt:lpstr>Biometrija v javnem sektorju (82.čl).</vt:lpstr>
      <vt:lpstr>Biometrija v zasebnem  sektorju (83. čl.)</vt:lpstr>
      <vt:lpstr>Obrazec za prijavo biometrijskih ukrepov Informacijskemu pooblaščencu (83. čl.)</vt:lpstr>
      <vt:lpstr>Sankcije za kršitve ureditve biometrije (95. in 96. čl.)</vt:lpstr>
      <vt:lpstr>GPS sledenje</vt:lpstr>
      <vt:lpstr>PowerPointova predstavitev</vt:lpstr>
      <vt:lpstr>GPS</vt:lpstr>
      <vt:lpstr>Kazenske določbe, ki pridejo v poštev pri GPS</vt:lpstr>
      <vt:lpstr>Piškotki po Zakonu o elektronskih komunikacijah ZEKom-2</vt:lpstr>
      <vt:lpstr>Piškotki</vt:lpstr>
      <vt:lpstr>PowerPointova predstavitev</vt:lpstr>
      <vt:lpstr>„OK“</vt:lpstr>
      <vt:lpstr>Globe za piškotke po ZEKom-2</vt:lpstr>
      <vt:lpstr>Globe za piškotke po ZEKom-2</vt:lpstr>
      <vt:lpstr>PowerPointova predstavitev</vt:lpstr>
      <vt:lpstr>Neposredno trženje  - poslovni uporabniki  (226. čl. ZEKom-2)</vt:lpstr>
      <vt:lpstr>Neposredno trženje fizičnim osebam (226. čl. ZEKom-2)</vt:lpstr>
      <vt:lpstr>Globe za neposredno trženje po ZEKom-2</vt:lpstr>
      <vt:lpstr>Na Hrvaškem so za visoke  kazni potrebovali štiri leta </vt:lpstr>
      <vt:lpstr>www.datainfo.si</vt:lpstr>
      <vt:lpstr>PowerPointova predstavitev</vt:lpstr>
      <vt:lpstr>PowerPointova predstavitev</vt:lpstr>
      <vt:lpstr>PowerPointova predstavitev</vt:lpstr>
      <vt:lpstr>Pripravljena dokumentacija z navodili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Varstvo osebnih podatkov  na delovnem mestu</dc:title>
  <dc:creator>Benjamin Lesjak</dc:creator>
  <cp:lastModifiedBy>miroslav ekart</cp:lastModifiedBy>
  <cp:revision>109</cp:revision>
  <cp:lastPrinted>2023-02-15T10:58:14Z</cp:lastPrinted>
  <dcterms:created xsi:type="dcterms:W3CDTF">2020-07-10T07:59:18Z</dcterms:created>
  <dcterms:modified xsi:type="dcterms:W3CDTF">2023-02-22T13:45:59Z</dcterms:modified>
</cp:coreProperties>
</file>