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1094" r:id="rId3"/>
    <p:sldId id="1082" r:id="rId4"/>
    <p:sldId id="1112" r:id="rId5"/>
    <p:sldId id="1078" r:id="rId6"/>
    <p:sldId id="1070" r:id="rId7"/>
    <p:sldId id="1068" r:id="rId8"/>
    <p:sldId id="1075" r:id="rId9"/>
    <p:sldId id="1073" r:id="rId10"/>
    <p:sldId id="1079" r:id="rId11"/>
    <p:sldId id="1076" r:id="rId12"/>
    <p:sldId id="1083" r:id="rId13"/>
    <p:sldId id="1077" r:id="rId14"/>
    <p:sldId id="1084" r:id="rId15"/>
    <p:sldId id="1087" r:id="rId16"/>
    <p:sldId id="1088" r:id="rId17"/>
    <p:sldId id="1089" r:id="rId18"/>
    <p:sldId id="1098" r:id="rId19"/>
    <p:sldId id="1099" r:id="rId20"/>
    <p:sldId id="1097" r:id="rId21"/>
    <p:sldId id="1071" r:id="rId22"/>
    <p:sldId id="1093" r:id="rId23"/>
    <p:sldId id="1113" r:id="rId24"/>
    <p:sldId id="1090" r:id="rId25"/>
    <p:sldId id="1100" r:id="rId26"/>
    <p:sldId id="1092" r:id="rId27"/>
    <p:sldId id="1046" r:id="rId28"/>
    <p:sldId id="1048" r:id="rId29"/>
    <p:sldId id="1102" r:id="rId30"/>
    <p:sldId id="1103" r:id="rId31"/>
    <p:sldId id="1105" r:id="rId32"/>
    <p:sldId id="1047" r:id="rId33"/>
    <p:sldId id="1101" r:id="rId34"/>
    <p:sldId id="1114" r:id="rId35"/>
    <p:sldId id="1116" r:id="rId36"/>
    <p:sldId id="1117" r:id="rId37"/>
    <p:sldId id="1119" r:id="rId38"/>
    <p:sldId id="1120" r:id="rId39"/>
    <p:sldId id="1115" r:id="rId40"/>
    <p:sldId id="1121" r:id="rId41"/>
    <p:sldId id="1095" r:id="rId42"/>
    <p:sldId id="610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CE5"/>
    <a:srgbClr val="F00000"/>
    <a:srgbClr val="1B1D2E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4"/>
    <p:restoredTop sz="88854"/>
  </p:normalViewPr>
  <p:slideViewPr>
    <p:cSldViewPr snapToGrid="0" snapToObjects="1">
      <p:cViewPr>
        <p:scale>
          <a:sx n="63" d="100"/>
          <a:sy n="63" d="100"/>
        </p:scale>
        <p:origin x="3560" y="2056"/>
      </p:cViewPr>
      <p:guideLst/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BEA237-5BA3-5A4C-B06D-51609BED81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0BEF-0C8F-704A-A0A2-B6BC24AAA3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F3444-DF28-A946-8B61-71FEEB522119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1FABE-D654-8642-BD8D-C5E99493C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817B7-C41E-2442-9B44-1C3E721DC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0408-A1DF-3746-BBBA-4A18F214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A7EC-EE22-D04B-9A0D-173A461FD220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6DB13-9ABA-1D41-B4A3-07345FFE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8B5C-21DB-5346-8FB6-E9121557E00E}" type="slidenum">
              <a:rPr kumimoji="0" lang="aa-E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a-E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21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6DB13-9ABA-1D41-B4A3-07345FFE8E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Utemeljiti, zakaj ne obveščaš.</a:t>
            </a:r>
          </a:p>
          <a:p>
            <a:r>
              <a:rPr lang="sl-SI" dirty="0"/>
              <a:t>Največ dela s pojasnjevanjem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6DB13-9ABA-1D41-B4A3-07345FFE8E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6DB13-9ABA-1D41-B4A3-07345FFE8E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B9B10-B2CC-D84A-8FCF-6936101A6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6C4CB-7BA1-4942-BF7C-ACA66BF27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93C53-685F-354C-BADA-7539F4187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B3E-AE22-6649-AB42-F74932EA3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8CC2B7-5DB9-484E-B5F9-0D91D8F4F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9420-14E7-CE4C-B245-86B566D1AC4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B052-0559-8C46-8510-93C98B03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072"/>
            <a:ext cx="9144000" cy="686814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661BD2-4E38-4693-9892-43EA160B4596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dirty="0">
                <a:effectLst/>
              </a:rPr>
              <a:t> 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0A82144-5B40-42E5-8705-E429F80C0CF9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dirty="0">
                <a:effectLst/>
              </a:rPr>
              <a:t> </a:t>
            </a:r>
            <a:endParaRPr lang="sl-SI" dirty="0"/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DFE3C7E-8758-4EAA-8D55-71C391129664}"/>
              </a:ext>
            </a:extLst>
          </p:cNvPr>
          <p:cNvSpPr/>
          <p:nvPr/>
        </p:nvSpPr>
        <p:spPr>
          <a:xfrm>
            <a:off x="452284" y="1026253"/>
            <a:ext cx="6105832" cy="469612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306FD-B7EE-0D40-868B-33C94D091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170" y="2585884"/>
            <a:ext cx="4952060" cy="2325641"/>
          </a:xfrm>
        </p:spPr>
        <p:txBody>
          <a:bodyPr>
            <a:noAutofit/>
          </a:bodyPr>
          <a:lstStyle/>
          <a:p>
            <a:r>
              <a:rPr lang="sl-SI" sz="3200" b="1" noProof="1">
                <a:latin typeface="Montserat"/>
              </a:rPr>
              <a:t>NOVOSTI Zakona o varstvu osebnih podatkov</a:t>
            </a:r>
            <a:br>
              <a:rPr lang="sl-SI" sz="3200" b="1" noProof="1">
                <a:latin typeface="Montserat"/>
              </a:rPr>
            </a:br>
            <a:r>
              <a:rPr lang="sl-SI" sz="3200" b="1" noProof="1">
                <a:latin typeface="Montserat"/>
              </a:rPr>
              <a:t>ZVOP-2 </a:t>
            </a:r>
            <a:br>
              <a:rPr lang="sl-SI" sz="3200" b="1" noProof="1">
                <a:latin typeface="Montserat"/>
              </a:rPr>
            </a:br>
            <a:br>
              <a:rPr lang="sl-SI" sz="3200" b="1" noProof="1">
                <a:latin typeface="Montserat"/>
              </a:rPr>
            </a:br>
            <a:r>
              <a:rPr lang="sl-SI" sz="1400" b="1" noProof="1">
                <a:latin typeface="Montserat"/>
              </a:rPr>
              <a:t>Miroslav Ekart, pooblaščena oseba za varstvo podatkov</a:t>
            </a:r>
            <a:br>
              <a:rPr lang="sl-SI" sz="3200" b="1" noProof="1">
                <a:latin typeface="Montserat"/>
              </a:rPr>
            </a:br>
            <a:r>
              <a:rPr lang="sl-SI" sz="3200" b="1" noProof="1">
                <a:latin typeface="Montserat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D90A9-37F9-D64E-B341-BCCFFB3B1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57" y="1464210"/>
            <a:ext cx="2010002" cy="5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754" y="-179447"/>
            <a:ext cx="10717533" cy="72129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855931" y="914400"/>
            <a:ext cx="9291848" cy="120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Privolitev otrok (definicije, 8. čl.)</a:t>
            </a:r>
            <a:b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</a:b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ExtraBold" panose="00000900000000000000" pitchFamily="2" charset="-18"/>
              <a:ea typeface="+mj-ea"/>
              <a:cs typeface="+mj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530234" y="1912669"/>
            <a:ext cx="6629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ZVOP-2 ureja  samo </a:t>
            </a:r>
            <a:r>
              <a:rPr lang="sl-SI" dirty="0">
                <a:solidFill>
                  <a:schemeClr val="bg1"/>
                </a:solidFill>
                <a:latin typeface="Montserrat Light" panose="00000400000000000000" pitchFamily="2" charset="-18"/>
              </a:rPr>
              <a:t>za storitve informacijske družbe.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anose="00000400000000000000" pitchFamily="2" charset="-18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530235" y="2465937"/>
            <a:ext cx="524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15 let je zahtevana minimalna starost.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530235" y="2965112"/>
            <a:ext cx="729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Za mlajše od 15 let potrebna odobritev ali privolitev enega od staršev. Ponudnik storitve lahko določi višjo starostno mejo (potrebno upoštevati!)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1530235" y="4174151"/>
            <a:ext cx="375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15 let je splošna meja po 146. čl. Družinskega zakonika.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86978" y="2027699"/>
            <a:ext cx="106137" cy="106137"/>
            <a:chOff x="4319972" y="3176972"/>
            <a:chExt cx="504056" cy="504056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83453" y="2597534"/>
            <a:ext cx="106137" cy="106137"/>
            <a:chOff x="4319972" y="3176972"/>
            <a:chExt cx="504056" cy="504056"/>
          </a:xfrm>
          <a:solidFill>
            <a:schemeClr val="bg1"/>
          </a:solidFill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83452" y="3073627"/>
            <a:ext cx="106137" cy="106137"/>
            <a:chOff x="4319972" y="3176972"/>
            <a:chExt cx="504056" cy="504056"/>
          </a:xfrm>
          <a:solidFill>
            <a:schemeClr val="bg1"/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51209" y="4288598"/>
            <a:ext cx="106137" cy="106137"/>
            <a:chOff x="4319972" y="3176972"/>
            <a:chExt cx="504056" cy="504056"/>
          </a:xfrm>
          <a:solidFill>
            <a:schemeClr val="bg1"/>
          </a:solidFill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44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avokotnik 41"/>
          <p:cNvSpPr/>
          <p:nvPr/>
        </p:nvSpPr>
        <p:spPr>
          <a:xfrm>
            <a:off x="-127000" y="-223221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815686" y="1002197"/>
            <a:ext cx="5453031" cy="70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Varstvo osebnih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podatkov</a:t>
            </a:r>
            <a:r>
              <a:rPr lang="sl-SI" sz="32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 umrlih (9. čl.)</a:t>
            </a: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576078" y="2055930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GDPR prepušča nacionalni zakonodaji.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576078" y="2590957"/>
            <a:ext cx="524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Podatke dobite 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le na podlagi zakona ali ker izkažete pravni interes v javnem sektorju.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563201" y="3438677"/>
            <a:ext cx="6644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Vedno zakonec, zunajzakonski partner, otroci, dediči, starši (razen če je umrli izrecno prepovedal).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576079" y="4224486"/>
            <a:ext cx="5248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Dodatna izjema: ni zakonska ali posameznikova prepoved + raziskovanje, statistika, izobraževanje…..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483421" y="5305588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Varstvo traja 20 let po smrti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DA79CAE-D28A-41BB-CA03-A35252189125}"/>
              </a:ext>
            </a:extLst>
          </p:cNvPr>
          <p:cNvSpPr txBox="1"/>
          <p:nvPr/>
        </p:nvSpPr>
        <p:spPr>
          <a:xfrm>
            <a:off x="1483420" y="5771755"/>
            <a:ext cx="645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Pozor: Izjema po Zakonu o pacientovih pravicah glede zdravstvene dokumentacije še velja (19. čl.)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64282" y="220740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3047" y="35821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58657" y="277348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66357" y="434599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54947" y="54139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5444" y="591850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86AA03-2F9C-6603-95D0-0C96ADDE0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avokotnik 44"/>
          <p:cNvSpPr/>
          <p:nvPr/>
        </p:nvSpPr>
        <p:spPr>
          <a:xfrm>
            <a:off x="-127000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583007" y="889422"/>
            <a:ext cx="6916299" cy="70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Vodenje dnevnikov obdelav (22.čl.) – prehodno obdobje dveh let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526611" y="2003306"/>
            <a:ext cx="562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Avtomatizirana obdelava obsežnih količin posebnih vrst OP (občutljivih OP)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526610" y="2751231"/>
            <a:ext cx="5827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Redno in sistematično spremljanje posameznikov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526612" y="3204905"/>
            <a:ext cx="6631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Ocena učinka  (ang. DPIA) vsebuje to kot varovalni ukrep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186656" y="40161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589193" y="3690348"/>
            <a:ext cx="524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Zakon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1548090" y="4172544"/>
            <a:ext cx="6588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Vsebina zajema vrsto dejanja, čas, osebe,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uporabnike.Hramba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 dve leti od zaključka koledarskega leta (moža izjema- DPIA)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6F30560-C505-D821-22B9-3696955677E5}"/>
              </a:ext>
            </a:extLst>
          </p:cNvPr>
          <p:cNvSpPr txBox="1"/>
          <p:nvPr/>
        </p:nvSpPr>
        <p:spPr>
          <a:xfrm>
            <a:off x="1548090" y="5064992"/>
            <a:ext cx="6437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Le za izkazovanje </a:t>
            </a:r>
            <a:r>
              <a:rPr lang="sl-SI" b="1" dirty="0">
                <a:solidFill>
                  <a:prstClr val="black"/>
                </a:solidFill>
                <a:latin typeface="Montserrat Light" panose="00000400000000000000" pitchFamily="2" charset="-18"/>
              </a:rPr>
              <a:t>zakonitosti obdelave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, </a:t>
            </a:r>
            <a:r>
              <a:rPr lang="sl-SI" b="1" dirty="0">
                <a:solidFill>
                  <a:prstClr val="black"/>
                </a:solidFill>
                <a:latin typeface="Montserrat Light" panose="00000400000000000000" pitchFamily="2" charset="-18"/>
              </a:rPr>
              <a:t>notranji nadzor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, </a:t>
            </a:r>
            <a:r>
              <a:rPr lang="sl-SI" b="1" dirty="0">
                <a:solidFill>
                  <a:prstClr val="black"/>
                </a:solidFill>
                <a:latin typeface="Montserrat Light" panose="00000400000000000000" pitchFamily="2" charset="-18"/>
              </a:rPr>
              <a:t>Informacijskega pooblaščenca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, </a:t>
            </a:r>
            <a:r>
              <a:rPr lang="sl-SI" b="1" dirty="0">
                <a:solidFill>
                  <a:prstClr val="black"/>
                </a:solidFill>
                <a:latin typeface="Montserrat Light" panose="00000400000000000000" pitchFamily="2" charset="-18"/>
              </a:rPr>
              <a:t>zagotavljanje celovitosti in varnosti OP 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ter za o</a:t>
            </a:r>
            <a:r>
              <a:rPr lang="sl-SI" b="1" dirty="0">
                <a:solidFill>
                  <a:prstClr val="black"/>
                </a:solidFill>
                <a:latin typeface="Montserrat Light" panose="00000400000000000000" pitchFamily="2" charset="-18"/>
              </a:rPr>
              <a:t>dpravljanje napak v delovanju informacijskega sistema ali obdelavi OP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. 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6823" y="216153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24163" y="336479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1198" y="288954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5486" y="384155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24329" y="429111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4638" y="519493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0B9DA74-0177-5A44-F6BE-E3D970488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ckup Digital Tablet On Office Desk With Copy Space Top View Table Stock 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629791" y="-5123709"/>
            <a:ext cx="14560769" cy="96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452380" y="1029723"/>
            <a:ext cx="6318335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Varnost OP na področju posebnih obdelav (23. čl.) – prehodno obdobje treh let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466795" y="2393886"/>
            <a:ext cx="780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Obdelave OP naštete v zakonih (zdravstveno varstvo, finančna uprava, obramba, SOVA…. – OBVEZNA HRAMBA OP  V SLO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467012" y="3066142"/>
            <a:ext cx="524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OP več kot 100.000 posameznikov na podlagi zakona (razen videonadzora)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1415581" y="3805368"/>
            <a:ext cx="7141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Temeljna dejavnost je obsežna obdelava posebnih OP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467012" y="4229391"/>
            <a:ext cx="616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Obdelava posebnih OP več kot 10.000 posameznikov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1466796" y="5319868"/>
            <a:ext cx="559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Smiselna uporaba Zakona o informacijski varnosti glede prijave incidentov in varnostnih zahtevah</a:t>
            </a:r>
          </a:p>
        </p:txBody>
      </p:sp>
      <p:sp>
        <p:nvSpPr>
          <p:cNvPr id="2" name="Elipsa 1"/>
          <p:cNvSpPr/>
          <p:nvPr/>
        </p:nvSpPr>
        <p:spPr>
          <a:xfrm>
            <a:off x="1254451" y="2546742"/>
            <a:ext cx="70983" cy="7098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46545" y="3185939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20179" y="394529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28378" y="545163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CB71395-D752-F226-D97E-6DB1F78B82B8}"/>
              </a:ext>
            </a:extLst>
          </p:cNvPr>
          <p:cNvGrpSpPr/>
          <p:nvPr/>
        </p:nvGrpSpPr>
        <p:grpSpPr>
          <a:xfrm>
            <a:off x="1232572" y="437619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3C3C5F52-EBEC-17DB-3290-8102259A5554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17CB881A-3684-8EBD-4990-237B45A4C08B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403CF1-B328-DB29-E380-FF1F88BD2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ite designer office desk table with laptop, smartphone and supplies. Top  view with copy space, flat lay. foto de Stock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902043" y="-268552"/>
            <a:ext cx="11948984" cy="7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50" y="773645"/>
            <a:ext cx="6318335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Varnost OP na področju posebnih obdelav (23. čl.) – prehodno obdobje treh let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395301" y="2001542"/>
            <a:ext cx="636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Obdelavo izvajajo državni organi, občine, javne agencije, javni zavodi, javna podjetja, izvajalci </a:t>
            </a:r>
          </a:p>
          <a:p>
            <a:pPr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javnih služb, nosilnici javnih pooblastil in gre za zdravstvene, biometrične ali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prekrškovn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o- kazenske OP mora lokacija hrambe OP biti vselej znana </a:t>
            </a:r>
          </a:p>
          <a:p>
            <a:pPr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(dopustnost podatkov v oblaku?) </a:t>
            </a:r>
            <a:endParaRPr lang="sl-SI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  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1395301" y="4740675"/>
            <a:ext cx="613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Izdelava DPIA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I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menovanje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 DPO</a:t>
            </a:r>
            <a:endParaRPr kumimoji="0" lang="sl-SI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395302" y="3970504"/>
            <a:ext cx="6367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Upoštevati 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varnost in interese Republike Slovenije (preprečevanje hudega škodovanja)!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1244235-5D7A-3C48-99AD-1F9D9B26A058}"/>
              </a:ext>
            </a:extLst>
          </p:cNvPr>
          <p:cNvSpPr txBox="1"/>
          <p:nvPr/>
        </p:nvSpPr>
        <p:spPr>
          <a:xfrm>
            <a:off x="1395301" y="5917579"/>
            <a:ext cx="569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IP vključi te upravljavce v letni načrt dela (38. čl.)</a:t>
            </a:r>
            <a:endParaRPr lang="sl-S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153038" y="214695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150136" y="412818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146764" y="489635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153038" y="544227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153038" y="606468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39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zione Stock Minimal work space - Creative flat lay photo of  workspace desk. Top view office desk with laptop, notebooks and coffee cup.  3d rendering banner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12546" y="11179"/>
            <a:ext cx="16047537" cy="69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469991" y="1139630"/>
            <a:ext cx="6916299" cy="70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Pooblaščena oseba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za varstvo podatkov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(44. – 50. čl.)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260417" y="2506741"/>
            <a:ext cx="562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Obvezno imenovanje – GDPR, ZVOP-2 23. čl. 1. odst. točke 1-4, definicija iz 5.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čl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 -  javni sektor!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260416" y="3254666"/>
            <a:ext cx="5827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  <a:latin typeface="Montserrat Light" panose="00000400000000000000" pitchFamily="2" charset="-18"/>
              </a:rPr>
              <a:t>ZVOP-2 uvaja namestnika DPO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anose="00000400000000000000" pitchFamily="2" charset="-18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260418" y="3833061"/>
            <a:ext cx="6631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  <a:latin typeface="Montserrat Light" panose="00000400000000000000" pitchFamily="2" charset="-18"/>
              </a:rPr>
              <a:t>Možno prostovoljno imenovanje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anose="00000400000000000000" pitchFamily="2" charset="-18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186656" y="40161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260417" y="4310520"/>
            <a:ext cx="5827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Obvezna prijava IP –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rok 8 dni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260418" y="4852339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Izjema za sindikate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67313" y="264086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73313" y="339352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75332" y="397532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75332" y="442801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67312" y="499226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43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otnik 46"/>
          <p:cNvSpPr/>
          <p:nvPr/>
        </p:nvSpPr>
        <p:spPr>
          <a:xfrm>
            <a:off x="-127000" y="-203199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583007" y="909754"/>
            <a:ext cx="6916299" cy="70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Pooblaščena oseba za varstvo podatkov (44. – 50. čl.)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408423" y="2003306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Poslovna sposobnost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413480" y="3569828"/>
            <a:ext cx="5827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Državni organi – zaposlen v javnem sektorju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408423" y="4061277"/>
            <a:ext cx="6631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Ostali lahko tudi zunanjega DPO (pravna oseba/posameznik)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186656" y="40161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1408423" y="483682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Evidenca IP ni javna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CFC8CF-F44F-4EC1-2560-0CEA57CEF900}"/>
              </a:ext>
            </a:extLst>
          </p:cNvPr>
          <p:cNvSpPr txBox="1"/>
          <p:nvPr/>
        </p:nvSpPr>
        <p:spPr>
          <a:xfrm>
            <a:off x="1408423" y="25247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Znanja oz. praktične izkušnje iz VOP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A21E3D7-1AB6-E598-7D41-C35511839E42}"/>
              </a:ext>
            </a:extLst>
          </p:cNvPr>
          <p:cNvSpPr txBox="1"/>
          <p:nvPr/>
        </p:nvSpPr>
        <p:spPr>
          <a:xfrm>
            <a:off x="1395546" y="30475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Neobsojenost</a:t>
            </a:r>
            <a:endParaRPr lang="sl-SI" dirty="0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67657" y="214191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73657" y="266854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75676" y="318869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75676" y="3703039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73657" y="421633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4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70076" y="497675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E90E90-200C-D14F-4B5D-903ADC109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avokotnik 35"/>
          <p:cNvSpPr/>
          <p:nvPr/>
        </p:nvSpPr>
        <p:spPr>
          <a:xfrm>
            <a:off x="-127000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583007" y="1224204"/>
            <a:ext cx="7564400" cy="70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Pooblaščena oseba za varstvo podatkov – konflikt interesov (46.čl.) 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86656" y="2238407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Upravljavec inf. sistema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2199532" y="2751231"/>
            <a:ext cx="5827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Skrbnik  inf. sistema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199534" y="3228835"/>
            <a:ext cx="6631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Vodja informacijske varnosti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186656" y="40161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2186656" y="3714813"/>
            <a:ext cx="66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Predstojnik ali član organov upravljanja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6F30560-C505-D821-22B9-3696955677E5}"/>
              </a:ext>
            </a:extLst>
          </p:cNvPr>
          <p:cNvSpPr txBox="1"/>
          <p:nvPr/>
        </p:nvSpPr>
        <p:spPr>
          <a:xfrm>
            <a:off x="2138247" y="4484715"/>
            <a:ext cx="325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Ko se izve za okoliščine je obvezno ukrepanje.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5477" y="237833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7700" y="289115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4001" y="335924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7700" y="3854740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77397" y="46463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634C0261-9DD5-D823-192C-6C56C69A95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574" y="4317246"/>
            <a:ext cx="2784751" cy="254075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CEFAB0D-BA9E-4A3D-990E-D6C27D373933}"/>
              </a:ext>
            </a:extLst>
          </p:cNvPr>
          <p:cNvSpPr txBox="1"/>
          <p:nvPr/>
        </p:nvSpPr>
        <p:spPr>
          <a:xfrm>
            <a:off x="6399416" y="5131046"/>
            <a:ext cx="1830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 Black" panose="00000A00000000000000" pitchFamily="2" charset="-18"/>
                <a:ea typeface="+mn-ea"/>
                <a:cs typeface="+mn-cs"/>
              </a:rPr>
              <a:t>Še vedno veljajo ostale omejitve iz GPDR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B6B91-F90B-17BC-04A0-AC6B5ED4F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inimal workspace - Creative flat lay Top view office desk with keyboard,  notebooks and coffee cup on white background. Panorama banner copy space.  Stock-Fot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934842" y="-129178"/>
            <a:ext cx="16292530" cy="71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58490"/>
            <a:ext cx="7809605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Uveljavljanje pravic posameznika – občine in državni organi (12.čl.)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562099" y="2459504"/>
            <a:ext cx="671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Ko posameznik uveljavlja pravice iz GDPR </a:t>
            </a:r>
          </a:p>
          <a:p>
            <a:r>
              <a:rPr lang="sl-SI" dirty="0">
                <a:latin typeface="Montserrat Light" panose="00000400000000000000" pitchFamily="2" charset="-18"/>
              </a:rPr>
              <a:t>(popravek, vpogled, prenos, kopija…)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562099" y="3136624"/>
            <a:ext cx="664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Državni organi in občina: ugodi zahtevi, seznani posameznika in obvezna informacija o pravici do pritožbe v roku 15 dni pri IP ( obvezno URADNI ZAZNAMEK)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562099" y="4348549"/>
            <a:ext cx="6876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Državni organi in občina: ne ugodi zahtevi oz. </a:t>
            </a:r>
          </a:p>
          <a:p>
            <a:r>
              <a:rPr lang="sl-SI" dirty="0">
                <a:latin typeface="Montserrat Light" panose="00000400000000000000" pitchFamily="2" charset="-18"/>
              </a:rPr>
              <a:t>samo delno ugodi, obvezna odločba po ZUP + ZVOP-2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7018" y="262612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3714" y="327682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3714" y="449430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6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0800" y="-1123382"/>
            <a:ext cx="18411395" cy="10347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693618"/>
            <a:ext cx="5669408" cy="1333588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Uveljavljanje pravic posameznika – javni in zasebni sektor (12.čl. 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096143" y="1890445"/>
            <a:ext cx="445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Montserrat Light" panose="00000400000000000000" pitchFamily="2" charset="-18"/>
              </a:rPr>
              <a:t>Ko posameznik uveljavlja pravice iz GDPR (popravek, vpogled, prenos, kopija…), razen v občinah in drž. organih.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121400" y="2727533"/>
            <a:ext cx="5979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Montserrat Light" panose="00000400000000000000" pitchFamily="2" charset="-18"/>
              </a:rPr>
              <a:t>Ugodi zahtevi, seznani posameznika in </a:t>
            </a:r>
            <a:r>
              <a:rPr lang="sl-SI" sz="1600" b="1" u="sng" dirty="0">
                <a:latin typeface="Montserrat Light" panose="00000400000000000000" pitchFamily="2" charset="-18"/>
              </a:rPr>
              <a:t>obvezna informacija o pravici do pritožbe v roku 15 dni pri IP.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096143" y="3451959"/>
            <a:ext cx="5383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Montserrat Light" panose="00000400000000000000" pitchFamily="2" charset="-18"/>
              </a:rPr>
              <a:t>Ne ugodi zahtevi, seznani posameznika in obvezna informacija o razlogih in pravici do pritožbe v roku 15 dni pri IP (lahko kot URADNI ZAZNAMEK).</a:t>
            </a: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865715" y="202720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865715" y="284635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872036" y="357198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06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925875"/>
            <a:ext cx="7092431" cy="7539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Splošni napotki za dosego </a:t>
            </a: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</a:b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vaše skladnosti z ZVOP-2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905050" y="1910740"/>
            <a:ext cx="641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To predavanje zahteva določeno predznanje in vsaj okvirno poznavanje konceptov VOP in GPDR.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42" y="2831066"/>
            <a:ext cx="4109043" cy="37496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 txBox="1">
            <a:spLocks/>
          </p:cNvSpPr>
          <p:nvPr/>
        </p:nvSpPr>
        <p:spPr>
          <a:xfrm>
            <a:off x="4224907" y="3176786"/>
            <a:ext cx="578261" cy="761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!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948289" y="4116318"/>
            <a:ext cx="3005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Black" panose="00000A00000000000000" pitchFamily="2" charset="-18"/>
              </a:rPr>
              <a:t>Predlagamo, da najprej</a:t>
            </a:r>
            <a:r>
              <a:rPr kumimoji="0" lang="sl-SI" sz="1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Black" panose="00000A00000000000000" pitchFamily="2" charset="-18"/>
              </a:rPr>
              <a:t> 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Black" panose="00000A00000000000000" pitchFamily="2" charset="-18"/>
              </a:rPr>
              <a:t>preverite ali morate imenovati DPO.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Black" panose="00000A00000000000000" pitchFamily="2" charset="-18"/>
              </a:rPr>
              <a:t>V dvomu glede posameznih potrebnih korakov za vaše podjetje pridobite ustrezno znanje ali  se posvetujete s strokovnjakom iz tega področja.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Black" panose="00000A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3768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avokotnik 35"/>
          <p:cNvSpPr/>
          <p:nvPr/>
        </p:nvSpPr>
        <p:spPr>
          <a:xfrm>
            <a:off x="-127000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31" y="867236"/>
            <a:ext cx="7809605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Dostop posameznika do uradnih postopkov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705037" y="2256615"/>
            <a:ext cx="671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Ko ne gre za neposredno uveljavljenje pravic pred upravljavcem (npr. vpogled, kopija, prenos podatkov….)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705037" y="3021352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Posameznik se pritoži IP (13. čl.),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05037" y="3537645"/>
            <a:ext cx="5819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Prijavitelj s posebnim položajem, ki sproži nadzor IP pri upravljavcu (30. do 35. </a:t>
            </a:r>
            <a:r>
              <a:rPr lang="sl-SI" dirty="0" err="1">
                <a:latin typeface="Montserrat Light" panose="00000400000000000000" pitchFamily="2" charset="-18"/>
              </a:rPr>
              <a:t>čl</a:t>
            </a:r>
            <a:r>
              <a:rPr lang="sl-SI" dirty="0">
                <a:latin typeface="Montserrat Light" panose="00000400000000000000" pitchFamily="2" charset="-18"/>
              </a:rPr>
              <a:t>).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705037" y="4311607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Nadzor IP po uradni dolžnosti (37. čl.)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705037" y="5379625"/>
            <a:ext cx="519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Posameznik se pritoži Varuhu človekovih pravic in ta sproži postopek pri IP (63. čl.)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2D7A88E6-499D-8779-F835-37151F151511}"/>
              </a:ext>
            </a:extLst>
          </p:cNvPr>
          <p:cNvSpPr txBox="1"/>
          <p:nvPr/>
        </p:nvSpPr>
        <p:spPr>
          <a:xfrm>
            <a:off x="1705037" y="48322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Neposredno sodno varstvo (11. čl.)</a:t>
            </a:r>
            <a:endParaRPr lang="sl-SI" dirty="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503765" y="240492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507710" y="3138349"/>
            <a:ext cx="7890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517297" y="3659976"/>
            <a:ext cx="7890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517296" y="4451534"/>
            <a:ext cx="7890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517295" y="4991250"/>
            <a:ext cx="7890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93325" y="5559541"/>
            <a:ext cx="7890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6929E9A-78F0-F26F-8020-AA49AA072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/>
          <p:cNvSpPr/>
          <p:nvPr/>
        </p:nvSpPr>
        <p:spPr>
          <a:xfrm>
            <a:off x="-164652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49" y="961706"/>
            <a:ext cx="7199849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Postopek posredovanja osebnih podatkov (39. do 41. čl.)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610390" y="1899431"/>
            <a:ext cx="562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Obvezna vsebina zahteve za posredovanje ko vam npr. odvetnik, CSD ... pošlje zahtevo.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610390" y="2532787"/>
            <a:ext cx="648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Vsako posredovanje OP morate dokumentirati: 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kateri OP so bili posredovani, komu, kdaj in na kateri pravni podlagi, za kateri namen oziroma iz katerih razlogov oziroma za potrebe katerega postopka, 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610390" y="4010603"/>
            <a:ext cx="707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Dokazilo hraniti dve leti, razen če vodite dnevnik obdelave.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1610390" y="4636091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Izjema: OP so bili prej javno objavljeni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19679" y="2048210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16972" y="266512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16972" y="4150530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7162" y="477601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932CDB-5AD2-9D32-2C6E-613BEAA234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,492,535 Desk Stock Photos, Pictures &amp; Royalty-Free Images - iStock |  Office desk, Office, Desk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2958"/>
            <a:ext cx="11597926" cy="68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50" y="961839"/>
            <a:ext cx="6276975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Zahteva za posredovanje osebnih podatkov (41. čl.)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523258" y="1917581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Podatki o vlagatelju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523258" y="2358891"/>
            <a:ext cx="648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Pravna podlaga</a:t>
            </a:r>
            <a:endParaRPr lang="sl-SI" dirty="0">
              <a:solidFill>
                <a:prstClr val="black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523258" y="3348122"/>
            <a:ext cx="583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Predmet in številko ali drugo identifikacijo zadeve, ter navedbo organa ali drugega subjekta, ki obravnava zadevo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1523258" y="4343149"/>
            <a:ext cx="513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Vrste OP, ki se naj posredujejo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1FE5B5D-8B0C-E4E3-F791-7CE9FC74516A}"/>
              </a:ext>
            </a:extLst>
          </p:cNvPr>
          <p:cNvSpPr txBox="1"/>
          <p:nvPr/>
        </p:nvSpPr>
        <p:spPr>
          <a:xfrm>
            <a:off x="1523258" y="2824326"/>
            <a:ext cx="555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Namen obdelave oz. razlogi za potrebnost</a:t>
            </a: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7FAAB69-4120-764C-8611-2C168C84E747}"/>
              </a:ext>
            </a:extLst>
          </p:cNvPr>
          <p:cNvSpPr txBox="1"/>
          <p:nvPr/>
        </p:nvSpPr>
        <p:spPr>
          <a:xfrm>
            <a:off x="1523258" y="4859161"/>
            <a:ext cx="4614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Obliko in način kako želijo pridobiti OP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4E2797D-5098-25D6-9E8D-0BECB988D61C}"/>
              </a:ext>
            </a:extLst>
          </p:cNvPr>
          <p:cNvSpPr txBox="1"/>
          <p:nvPr/>
        </p:nvSpPr>
        <p:spPr>
          <a:xfrm>
            <a:off x="1523258" y="5674075"/>
            <a:ext cx="5483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15 dnevni rok za izvedo (molk – zavrnitev). Pravica do pritožbe/sodno varstvo. </a:t>
            </a:r>
            <a:endParaRPr lang="sl-SI" dirty="0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205196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251790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296425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346645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448307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4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772" y="499908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297375" y="580668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51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27000" y="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49" y="1082117"/>
            <a:ext cx="8012124" cy="91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Evidentiranje vstopov in izstopov </a:t>
            </a:r>
            <a:b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v poslovne prostore  (85. čl.)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570883" y="2384651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Lahko </a:t>
            </a:r>
            <a:r>
              <a:rPr lang="sl-SI" dirty="0" err="1">
                <a:solidFill>
                  <a:prstClr val="black"/>
                </a:solidFill>
                <a:latin typeface="Montserrat Light" panose="00000400000000000000" pitchFamily="2" charset="-18"/>
              </a:rPr>
              <a:t>vpogledate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 v osebni dokument s sliko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570883" y="2846804"/>
            <a:ext cx="648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Osebno ime, številka in vrsta uradnega identifikacijskega dokumenta, naslov prebivališča, zaposlitev, vrsta in registrska številka vozila ter datum, ura in razlog vstopa ali izstopa v prostore ali izstopa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570883" y="4139954"/>
            <a:ext cx="6042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Hramba največ dve leti od konec koledarskega leta, ko je bil vnos v evidenco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4406" y="253121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4406" y="300943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4406" y="426476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BBCECC26-8CD0-4542-D7D3-662E1E46A9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29" y="4463119"/>
            <a:ext cx="2585480" cy="235937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307798F-576D-8D12-6C67-5C61690DB047}"/>
              </a:ext>
            </a:extLst>
          </p:cNvPr>
          <p:cNvSpPr txBox="1"/>
          <p:nvPr/>
        </p:nvSpPr>
        <p:spPr>
          <a:xfrm>
            <a:off x="6778184" y="4597322"/>
            <a:ext cx="414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!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978FD760-14FA-EAE1-F8CB-CCB1CF540C4B}"/>
              </a:ext>
            </a:extLst>
          </p:cNvPr>
          <p:cNvSpPr txBox="1"/>
          <p:nvPr/>
        </p:nvSpPr>
        <p:spPr>
          <a:xfrm>
            <a:off x="6037702" y="5388712"/>
            <a:ext cx="2017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Black" panose="00000A00000000000000" pitchFamily="2" charset="-18"/>
              </a:rPr>
              <a:t>Ne kopirajte osebne izkaznice, razen če vam to določa zakon.</a:t>
            </a:r>
            <a:endParaRPr lang="sl-SI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4306B-CEE0-7F8B-9D3F-BC7F3CC461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34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Minimal Office desk table top view with office supply and coffee cup on a  white table with copy space, White color workplace composition, flat lay  1884705 Stock Photo at Vecteez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4611" y="-273036"/>
            <a:ext cx="13680831" cy="72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50" y="1820247"/>
            <a:ext cx="6662002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Pravica do dostopa javnih informacijo (74. čl.)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323954" y="3238474"/>
            <a:ext cx="5813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Zavezanci po ZDIJZ  javnosti posredujejo OP, če so ti po zakonu javni ali če je za njihovo razkritje dan prevladujoč javni interes v skladu.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323954" y="4250054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Možna javna objava!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323954" y="4619386"/>
            <a:ext cx="631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Podobna ureditev kot do sedaj.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69477" y="335885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64329" y="437236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053440" y="475336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1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-127000" y="-223221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49" y="1632314"/>
            <a:ext cx="6203951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Stroški zagotavljanja informacij (17. čl.)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610390" y="3045449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Praviloma brezplačno.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610390" y="3617832"/>
            <a:ext cx="648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Kadar so očitno zahtevki neutemeljeni ali pretirani (zlasti kadar se ponavljajo) lahko ugodi in možno je zaračunati razumne stroške. O tem in o razlogih za to se obvesti posameznika </a:t>
            </a:r>
            <a:endParaRPr lang="sl-SI" dirty="0">
              <a:solidFill>
                <a:prstClr val="black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610390" y="5032148"/>
            <a:ext cx="707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Podrobnejši predpis Ministra za pravosodje (samo materialni stroški?)</a:t>
            </a: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93327" y="317585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93327" y="375687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93327" y="517207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10631D-4F4A-606B-D1BA-64A53D84A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67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>
          <a:xfrm>
            <a:off x="-14576" y="5379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47252"/>
            <a:ext cx="6195597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Informacijski pooblaščenec je nadzorni organ po ZVOP-2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562099" y="2459504"/>
            <a:ext cx="640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Lahko preiskuje, nadzoruje, prepoveduje, odreja ...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562099" y="2968721"/>
            <a:ext cx="581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Zoper odločbe IP ni pritožbe, možen upravni spor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562098" y="3451364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Nadzorni postopek in </a:t>
            </a:r>
            <a:r>
              <a:rPr lang="sl-SI" dirty="0" err="1">
                <a:latin typeface="Montserrat Light" panose="00000400000000000000" pitchFamily="2" charset="-18"/>
              </a:rPr>
              <a:t>prekrškovni</a:t>
            </a:r>
            <a:r>
              <a:rPr lang="sl-SI" dirty="0">
                <a:latin typeface="Montserrat Light" panose="00000400000000000000" pitchFamily="2" charset="-18"/>
              </a:rPr>
              <a:t> postopek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562098" y="3960581"/>
            <a:ext cx="650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Daje izjave za javnost o posameznih postopkih.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562099" y="4443224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Bistveno več neposrednih nadzorov?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562099" y="4925867"/>
            <a:ext cx="668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www.ip-rs.si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23565" y="310864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4259" y="358708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23565" y="259943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30661" y="41005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20945" y="46085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11830" y="507717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1C620E-A8ED-B45A-56A9-074356F44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9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628650" y="773645"/>
            <a:ext cx="4454627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Resnični primer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" y="-135000"/>
            <a:ext cx="8394608" cy="839460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483978" y="1987782"/>
            <a:ext cx="5567967" cy="344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FD64FF0-4389-7A84-BB1E-016ED2E50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78" y="2444120"/>
            <a:ext cx="5567967" cy="14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avokotnik 31"/>
          <p:cNvSpPr/>
          <p:nvPr/>
        </p:nvSpPr>
        <p:spPr>
          <a:xfrm>
            <a:off x="-104693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0" y="4144740"/>
            <a:ext cx="9845386" cy="5162408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432495" y="1409117"/>
            <a:ext cx="4454627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Resnični primer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06151" y="2136015"/>
            <a:ext cx="44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Zaposleni se ni odjavil, pa bi se moral.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06151" y="2621465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Pravilnik to izrecno zahteva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006151" y="3087649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Postopek proti podjetju se ni uvedel.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006151" y="3563260"/>
            <a:ext cx="665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Nadaljevanje postopka proti zaposlenemu.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783238" y="2271259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783238" y="275918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783238" y="322757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783238" y="368615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sp>
        <p:nvSpPr>
          <p:cNvPr id="2" name="Pravokotnik 1"/>
          <p:cNvSpPr/>
          <p:nvPr/>
        </p:nvSpPr>
        <p:spPr>
          <a:xfrm>
            <a:off x="1163783" y="4326258"/>
            <a:ext cx="6941127" cy="3117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2E257C-8A5E-3470-A84E-748D120DB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481" y="4636711"/>
            <a:ext cx="6644986" cy="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Photo | Blue surface with study tools | Background for powerpoint  presentation, Powerpoint background design, Wallpaper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609601" y="-284270"/>
            <a:ext cx="12358255" cy="75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45" y="1102947"/>
            <a:ext cx="6548005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Kazenske določbe (95. do 115. čl.)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80994" y="2423225"/>
            <a:ext cx="4834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GDPR sankcije se izrekajo kot prekrški po Zakonu o prekrških.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075123" y="3249898"/>
            <a:ext cx="596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GDPR sankcije so samo za pravne osebe, </a:t>
            </a:r>
            <a:r>
              <a:rPr lang="sl-SI" dirty="0" err="1">
                <a:latin typeface="Montserrat Light" panose="00000400000000000000" pitchFamily="2" charset="-18"/>
              </a:rPr>
              <a:t>s.p</a:t>
            </a:r>
            <a:r>
              <a:rPr lang="sl-SI" dirty="0">
                <a:latin typeface="Montserrat Light" panose="00000400000000000000" pitchFamily="2" charset="-18"/>
              </a:rPr>
              <a:t>. in osebe, ki samostojno opravljajo dejavnost.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80994" y="4066668"/>
            <a:ext cx="6505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ZVOP-2 določa sankcije tudi za fizične osebe  - odgovorne osebe in/ali za vodstvo.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D68C873-0D69-B958-7E2B-FF9A70E613F0}"/>
              </a:ext>
            </a:extLst>
          </p:cNvPr>
          <p:cNvSpPr txBox="1"/>
          <p:nvPr/>
        </p:nvSpPr>
        <p:spPr>
          <a:xfrm>
            <a:off x="1080994" y="5035776"/>
            <a:ext cx="5338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GDPR sankcije morajo biti učinkovite, sorazmerne in odvračilne.</a:t>
            </a:r>
            <a:endParaRPr lang="sl-SI" dirty="0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856057" y="256130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856057" y="339690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859115" y="419840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856057" y="518881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52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9" t="6769" r="26092" b="2877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 rot="287497">
            <a:off x="3910623" y="875427"/>
            <a:ext cx="4454627" cy="63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KRATICE</a:t>
            </a:r>
          </a:p>
        </p:txBody>
      </p:sp>
      <p:sp>
        <p:nvSpPr>
          <p:cNvPr id="10" name="Pravokotnik 9"/>
          <p:cNvSpPr/>
          <p:nvPr/>
        </p:nvSpPr>
        <p:spPr>
          <a:xfrm rot="346961">
            <a:off x="5101225" y="1576674"/>
            <a:ext cx="729041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307860">
            <a:off x="3088945" y="1475179"/>
            <a:ext cx="3305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Splošna uredba ali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GDPR</a:t>
            </a:r>
          </a:p>
        </p:txBody>
      </p:sp>
      <p:sp>
        <p:nvSpPr>
          <p:cNvPr id="29" name="Pravokotnik 28"/>
          <p:cNvSpPr/>
          <p:nvPr/>
        </p:nvSpPr>
        <p:spPr>
          <a:xfrm rot="346961">
            <a:off x="3030373" y="2513712"/>
            <a:ext cx="435810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/>
          <p:cNvSpPr/>
          <p:nvPr/>
        </p:nvSpPr>
        <p:spPr>
          <a:xfrm rot="346961">
            <a:off x="4140433" y="2142144"/>
            <a:ext cx="959741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/>
          <p:cNvSpPr/>
          <p:nvPr/>
        </p:nvSpPr>
        <p:spPr>
          <a:xfrm rot="346961">
            <a:off x="2994444" y="2913026"/>
            <a:ext cx="571490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/>
          <p:cNvSpPr/>
          <p:nvPr/>
        </p:nvSpPr>
        <p:spPr>
          <a:xfrm rot="346961">
            <a:off x="2947523" y="3351610"/>
            <a:ext cx="634357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/>
          <p:cNvSpPr/>
          <p:nvPr/>
        </p:nvSpPr>
        <p:spPr>
          <a:xfrm rot="346961">
            <a:off x="4206010" y="4398252"/>
            <a:ext cx="598307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avokotnik 33"/>
          <p:cNvSpPr/>
          <p:nvPr/>
        </p:nvSpPr>
        <p:spPr>
          <a:xfrm rot="346961">
            <a:off x="2863063" y="4760560"/>
            <a:ext cx="223800" cy="265555"/>
          </a:xfrm>
          <a:prstGeom prst="rect">
            <a:avLst/>
          </a:prstGeom>
          <a:solidFill>
            <a:srgbClr val="1FACE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 rot="307860">
            <a:off x="3038701" y="1847732"/>
            <a:ext cx="2771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Zakon o varstvu osebnih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podatkov 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ZVOP-2</a:t>
            </a:r>
          </a:p>
        </p:txBody>
      </p:sp>
      <p:sp>
        <p:nvSpPr>
          <p:cNvPr id="15" name="Pravokotnik 14"/>
          <p:cNvSpPr/>
          <p:nvPr/>
        </p:nvSpPr>
        <p:spPr>
          <a:xfrm rot="307860">
            <a:off x="2996015" y="2540764"/>
            <a:ext cx="2266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OP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 – </a:t>
            </a:r>
            <a:r>
              <a:rPr lang="sl-SI" sz="1600" dirty="0">
                <a:solidFill>
                  <a:prstClr val="black"/>
                </a:solidFill>
                <a:latin typeface="Montserrat Medium" panose="00000600000000000000" pitchFamily="2" charset="-18"/>
              </a:rPr>
              <a:t>osebni podatki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18"/>
            </a:endParaRPr>
          </a:p>
        </p:txBody>
      </p:sp>
      <p:sp>
        <p:nvSpPr>
          <p:cNvPr id="19" name="Pravokotnik 18"/>
          <p:cNvSpPr/>
          <p:nvPr/>
        </p:nvSpPr>
        <p:spPr>
          <a:xfrm rot="307860">
            <a:off x="2943789" y="3043537"/>
            <a:ext cx="3549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VOP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 – varstvo osebnih podatkov</a:t>
            </a:r>
          </a:p>
        </p:txBody>
      </p:sp>
      <p:sp>
        <p:nvSpPr>
          <p:cNvPr id="20" name="Pravokotnik 19"/>
          <p:cNvSpPr/>
          <p:nvPr/>
        </p:nvSpPr>
        <p:spPr>
          <a:xfrm rot="307860">
            <a:off x="2900907" y="3440585"/>
            <a:ext cx="3188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DPIA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 ali Ocena učinka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na varstvo osebnih podatkov</a:t>
            </a:r>
          </a:p>
        </p:txBody>
      </p:sp>
      <p:sp>
        <p:nvSpPr>
          <p:cNvPr id="21" name="Pravokotnik 20"/>
          <p:cNvSpPr/>
          <p:nvPr/>
        </p:nvSpPr>
        <p:spPr>
          <a:xfrm rot="307860">
            <a:off x="2823160" y="4136668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Pooblaščena oseba za varstvo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podatkov ali 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DPO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7D37A8-81C6-316F-1E4A-D9F339FC7D7C}"/>
              </a:ext>
            </a:extLst>
          </p:cNvPr>
          <p:cNvSpPr txBox="1"/>
          <p:nvPr/>
        </p:nvSpPr>
        <p:spPr>
          <a:xfrm rot="307860">
            <a:off x="2762064" y="492525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IP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 – Informacijski</a:t>
            </a:r>
          </a:p>
          <a:p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pooblaščenec RS</a:t>
            </a:r>
            <a:endParaRPr lang="sl-SI" sz="1600" dirty="0"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605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-104693" y="-228600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1645"/>
            <a:ext cx="6800850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Kazenske določbe (95. do 115. čl.)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562099" y="2459504"/>
            <a:ext cx="6986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83. čl. GDPR globe do 4% letnega prometa oz. 20 mio EUR ali pa 2% letnega prometa oz.  10 mio EUR.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556228" y="3190927"/>
            <a:ext cx="7394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Bistveno višje ZVOP-2 kazni za srednja in velika podjetja (videonadzor, biometrija, povezovalni znaki....) – do 40.000 EUR.</a:t>
            </a:r>
            <a:endParaRPr lang="sl-SI" dirty="0">
              <a:latin typeface="Montserrat Light" panose="00000400000000000000" pitchFamily="2" charset="-18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562099" y="4108119"/>
            <a:ext cx="4600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ZVOP-2 sankcije za odgovorne osebe od 200 do 8.000 EUR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D68C873-0D69-B958-7E2B-FF9A70E613F0}"/>
              </a:ext>
            </a:extLst>
          </p:cNvPr>
          <p:cNvSpPr txBox="1"/>
          <p:nvPr/>
        </p:nvSpPr>
        <p:spPr>
          <a:xfrm>
            <a:off x="1562099" y="4967801"/>
            <a:ext cx="5638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Montserrat Light" panose="00000400000000000000" pitchFamily="2" charset="-18"/>
              </a:rPr>
              <a:t>Za prekrške iz GDPR in ZVOP-2 se sme v hitrem postopku izreči globa </a:t>
            </a:r>
            <a:r>
              <a:rPr lang="sl-SI" b="1" dirty="0">
                <a:latin typeface="Montserrat Light" panose="00000400000000000000" pitchFamily="2" charset="-18"/>
              </a:rPr>
              <a:t>tudi v znesku, ki je višji od najnižje predpisane globe. 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35688" y="260127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35688" y="3365211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37876" y="4239575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340064" y="511737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F88EC3-F35A-49A7-512E-31615B410C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3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Office desk table top view with office supply, white table 3395457 Stock  Photo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5649" y="-568410"/>
            <a:ext cx="13881703" cy="88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176" y="2219293"/>
            <a:ext cx="6858000" cy="540551"/>
          </a:xfrm>
        </p:spPr>
        <p:txBody>
          <a:bodyPr>
            <a:normAutofit fontScale="90000"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Kazenske določbe </a:t>
            </a:r>
            <a:b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(95. do 115. čl.)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305176" y="3051912"/>
            <a:ext cx="5480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latin typeface="Montserrat Light" panose="00000400000000000000" pitchFamily="2" charset="-18"/>
              </a:rPr>
              <a:t>... globa ne sme biti nesorazmerno breme ali neprimerljivo breme glede na druge primerljive kršitve človekovih pravic in temeljnih svoboščin ali je obstajal namen koristoljubnosti ali namen škodovanja posameznikom, v primeru izvajanja popravljalnih ukrepov, </a:t>
            </a:r>
            <a:r>
              <a:rPr lang="sl-SI" sz="1400" b="1" dirty="0">
                <a:latin typeface="Montserrat Light" panose="00000400000000000000" pitchFamily="2" charset="-18"/>
              </a:rPr>
              <a:t>njihovo učinkovitost ali samostojno ukrepanje še pred uvedbo nadzora</a:t>
            </a:r>
            <a:r>
              <a:rPr lang="sl-SI" sz="1400" dirty="0">
                <a:latin typeface="Montserrat Light" panose="00000400000000000000" pitchFamily="2" charset="-18"/>
              </a:rPr>
              <a:t>, glede fizičnih oseb pa se zlasti upošteva splošna raven dohodkov v Sloveniji in njihov ekonomski položaj. Prav tako je treba upoštevati ali gre za ponavljajoče ali množične kršitve VOP in pomen, ki bi ga za odvračanje tovrstnih kršitev imela višina globe.</a:t>
            </a:r>
          </a:p>
        </p:txBody>
      </p:sp>
    </p:spTree>
    <p:extLst>
      <p:ext uri="{BB962C8B-B14F-4D97-AF65-F5344CB8AC3E}">
        <p14:creationId xmlns:p14="http://schemas.microsoft.com/office/powerpoint/2010/main" val="416721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34" y="803769"/>
            <a:ext cx="5830966" cy="1369716"/>
          </a:xfrm>
        </p:spPr>
        <p:txBody>
          <a:bodyPr>
            <a:noAutofit/>
          </a:bodyPr>
          <a:lstStyle/>
          <a:p>
            <a:pPr algn="l"/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Na Hrvaškem so za visoke kazni potrebovali štiri leta</a:t>
            </a:r>
            <a:b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endParaRPr lang="sl-SI" sz="2800" dirty="0">
              <a:solidFill>
                <a:schemeClr val="tx2">
                  <a:lumMod val="75000"/>
                </a:schemeClr>
              </a:solidFill>
              <a:latin typeface="Montserrat ExtraBold" panose="00000900000000000000" pitchFamily="2" charset="-18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67" y="685383"/>
            <a:ext cx="7711367" cy="7711367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2110256" y="2574121"/>
            <a:ext cx="5114788" cy="3191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B3A0AD-F329-F555-D17D-B53C38093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47" y="3167965"/>
            <a:ext cx="4934949" cy="185034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856" y="803769"/>
            <a:ext cx="2739069" cy="249953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7D90E9-6D32-F394-83A4-DF1011E08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943" y="1284666"/>
            <a:ext cx="2250293" cy="15949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l-SI" sz="2000" dirty="0">
                <a:latin typeface="Montserrat ExtraBold" panose="00000900000000000000" pitchFamily="2" charset="-18"/>
              </a:rPr>
              <a:t>Dve kazni v skupni višini cca. 200.000 €</a:t>
            </a:r>
          </a:p>
        </p:txBody>
      </p:sp>
    </p:spTree>
    <p:extLst>
      <p:ext uri="{BB962C8B-B14F-4D97-AF65-F5344CB8AC3E}">
        <p14:creationId xmlns:p14="http://schemas.microsoft.com/office/powerpoint/2010/main" val="1584873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D8582-2FCF-7257-A1D2-386936CF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5588000"/>
            <a:ext cx="6800850" cy="1325563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www.datainfo.si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B7D65-CE26-558E-0475-3768937107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25" y="934461"/>
            <a:ext cx="8831150" cy="46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716D3-8229-16CE-0264-EFFBB4FAE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" y="1629502"/>
            <a:ext cx="9137376" cy="4151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6EB27-8614-6F5D-5D45-B6FF4D200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6C513B-A042-8EBD-24B3-FD7C840FB3E1}"/>
              </a:ext>
            </a:extLst>
          </p:cNvPr>
          <p:cNvSpPr txBox="1">
            <a:spLocks/>
          </p:cNvSpPr>
          <p:nvPr/>
        </p:nvSpPr>
        <p:spPr>
          <a:xfrm>
            <a:off x="628650" y="672861"/>
            <a:ext cx="7886700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Z video navodili v 12 korakih do enostavne uskladitve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3EF92-2076-A67F-588F-13B91EE086F5}"/>
              </a:ext>
            </a:extLst>
          </p:cNvPr>
          <p:cNvSpPr txBox="1"/>
          <p:nvPr/>
        </p:nvSpPr>
        <p:spPr>
          <a:xfrm>
            <a:off x="628650" y="4684469"/>
            <a:ext cx="3036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Svetovalec ZVOP-2</a:t>
            </a:r>
            <a:br>
              <a:rPr lang="sl-SI" sz="1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710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DD173-B04D-5D56-B726-D494AB90E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131301"/>
            <a:ext cx="8280000" cy="459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DE7D7-70A9-86FB-5FA5-BF5B69865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1DE7D7-70A9-86FB-5FA5-BF5B69865E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763F3B-8D95-36E6-8382-F1113AF8F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969538"/>
            <a:ext cx="8280000" cy="491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5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>
          <a:xfrm>
            <a:off x="-14576" y="5379"/>
            <a:ext cx="9563100" cy="727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D8488-AF91-0852-45EA-C592A7BE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Pripravljena dokumentacija z navodili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6D2B1C-5ECA-AA61-3C0F-2F482FF7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2" y="1380270"/>
            <a:ext cx="8824823" cy="5798735"/>
          </a:xfrm>
        </p:spPr>
        <p:txBody>
          <a:bodyPr numCol="2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Pravilnik o varstvu osebnih podatkov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Politika zasebnosti za objavo na spletu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Kadrovsko področje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Obvezno obvestilo upravljavca zaposlenim po 13. členu Splošne uredbe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Izjava zaposlenega o seznanitvi s pravili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Izjava zaposlenega za posredovanje zasebne tel. številke, e-pošte in fotografije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Kadrovski karton z dodatkom za uveljavljanje davčne olajšave družinskih članov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Zapisnik o primopredaji in ukinitvi dostopov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Videonadzor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Pravilnik o videonadzoru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Sklep o uvedbi videonadzora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Obvestilo o izvajanju videonadzora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Evidenca uporabe videonadzornega sistema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Priporočila za izvajanje videonadzora po ZVOP-2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Pogodbena obdelava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Vzorec pogodbe med upravljavcem in obdelovalcem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Vzorec člena o varstvu osebnih podatkov za pogodbe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Vprašalnik za pogodbene obdelovalce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Privolitve in soglasja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Obvestilo o snemanju dogodka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Soglasje za obveščanje o aktivnostih v fizični ali elektronski obliki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Zahteva za odjavo (vzorec besedila za e-novice z možnostjo odjave)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Evidenca dejavnosti obdelave, ki vsebuje 15 vnaprej izpolnjenih in najpogostejših predlogov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Kršitve varstva osebnih podatkov in varnostni dogodki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200" dirty="0"/>
              <a:t>Navodila za ravnaje v primeru kršitev varstva osebnih podatkov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Vzorec obvestila Informacijskemu pooblaščencu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/>
              <a:t>Ocena učinka na varstvo osebnih podatkov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1400" dirty="0"/>
              <a:t>Navodila, kdaj je obvezno izvesti Oceno učinka (ang. DPIA)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C620E-A8ED-B45A-56A9-074356F44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A409F-DBE0-E6CA-E014-E995ABAA67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96284"/>
            <a:ext cx="7772400" cy="46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9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D9ADD-5ACA-34B3-C951-94EF3BE0BE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80963"/>
            <a:ext cx="7772400" cy="5896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1017D-0072-6F2B-7C2B-B2AA38BE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6276"/>
            <a:ext cx="24384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3E276-AF54-27DB-333C-F52FAE3B9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530" y="1329426"/>
            <a:ext cx="1549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4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6" r="13915"/>
          <a:stretch/>
        </p:blipFill>
        <p:spPr>
          <a:xfrm flipH="1" flipV="1">
            <a:off x="-1" y="0"/>
            <a:ext cx="46165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09AF8-529F-1B40-ACC6-66C69A4B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24" y="995958"/>
            <a:ext cx="3051951" cy="964620"/>
          </a:xfrm>
        </p:spPr>
        <p:txBody>
          <a:bodyPr anchor="b">
            <a:noAutofit/>
          </a:bodyPr>
          <a:lstStyle/>
          <a:p>
            <a:pPr algn="l"/>
            <a:r>
              <a:rPr lang="sl-SI" sz="2800" dirty="0">
                <a:solidFill>
                  <a:srgbClr val="1FACE5"/>
                </a:solidFill>
                <a:latin typeface="Montserrat ExtraBold" panose="00000900000000000000" pitchFamily="2" charset="-18"/>
              </a:rPr>
              <a:t>EKIPA </a:t>
            </a:r>
            <a:br>
              <a:rPr lang="sl-SI" sz="2800" dirty="0">
                <a:solidFill>
                  <a:srgbClr val="1FACE5"/>
                </a:solidFill>
                <a:latin typeface="Montserrat ExtraBold" panose="00000900000000000000" pitchFamily="2" charset="-18"/>
              </a:rPr>
            </a:br>
            <a:r>
              <a:rPr lang="sl-SI" sz="2800" dirty="0">
                <a:solidFill>
                  <a:srgbClr val="1FACE5"/>
                </a:solidFill>
                <a:latin typeface="Montserrat Light" panose="00000400000000000000" pitchFamily="2" charset="-18"/>
              </a:rPr>
              <a:t>www.datainfo.si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EB13-1AA1-8D4F-9090-C2EC8DB0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876" y="2265643"/>
            <a:ext cx="3682148" cy="3683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100" dirty="0">
                <a:solidFill>
                  <a:prstClr val="black"/>
                </a:solidFill>
                <a:latin typeface="Montserrat Light" panose="00000400000000000000" pitchFamily="2" charset="-18"/>
              </a:rPr>
              <a:t>Ekipa 14 strokovnjakov</a:t>
            </a: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100" dirty="0">
                <a:solidFill>
                  <a:prstClr val="black"/>
                </a:solidFill>
                <a:latin typeface="Montserrat Light" panose="00000400000000000000" pitchFamily="2" charset="-18"/>
              </a:rPr>
              <a:t>Izkušnje v več kot 100 zadevah Informacijskega pooblaščenca in AKOS</a:t>
            </a: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100" dirty="0">
                <a:solidFill>
                  <a:prstClr val="black"/>
                </a:solidFill>
                <a:latin typeface="Montserrat Light" panose="00000400000000000000" pitchFamily="2" charset="-18"/>
              </a:rPr>
              <a:t>200+ rednih naročnikov</a:t>
            </a: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100" dirty="0">
                <a:solidFill>
                  <a:prstClr val="black"/>
                </a:solidFill>
                <a:latin typeface="Montserrat Light" panose="00000400000000000000" pitchFamily="2" charset="-18"/>
              </a:rPr>
              <a:t>500+ GDPR projektov</a:t>
            </a: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100" dirty="0">
                <a:solidFill>
                  <a:prstClr val="black"/>
                </a:solidFill>
                <a:latin typeface="Montserrat Light" panose="00000400000000000000" pitchFamily="2" charset="-18"/>
              </a:rPr>
              <a:t>ZVOP-2 SVETOVALEC </a:t>
            </a: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endParaRPr lang="sl-SI" sz="2100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7635B-166B-974E-8323-B3F2276A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585" y="873934"/>
            <a:ext cx="2441433" cy="34722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54785" y="2338986"/>
            <a:ext cx="107981" cy="107981"/>
            <a:chOff x="4319972" y="3176972"/>
            <a:chExt cx="504056" cy="504056"/>
          </a:xfrm>
        </p:grpSpPr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0B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55099" y="3045405"/>
            <a:ext cx="107981" cy="107981"/>
            <a:chOff x="4319972" y="3176972"/>
            <a:chExt cx="504056" cy="504056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0B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49350" y="4238213"/>
            <a:ext cx="107981" cy="107981"/>
            <a:chOff x="4319972" y="3176972"/>
            <a:chExt cx="504056" cy="504056"/>
          </a:xfrm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0B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61615" y="4980369"/>
            <a:ext cx="107981" cy="107981"/>
            <a:chOff x="4319972" y="3176972"/>
            <a:chExt cx="504056" cy="504056"/>
          </a:xfrm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0B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66111" y="5669404"/>
            <a:ext cx="107981" cy="107981"/>
            <a:chOff x="4319972" y="3176972"/>
            <a:chExt cx="504056" cy="504056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0B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186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3C16F-CC19-46F9-A001-E4F0E7B965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168321"/>
            <a:ext cx="7772400" cy="45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8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304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Montserat"/>
              </a:rPr>
              <a:t>Sledi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4586" y="2285482"/>
            <a:ext cx="7886700" cy="2898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>
                <a:latin typeface="Montserrat Light" panose="00000400000000000000" pitchFamily="2" charset="-18"/>
              </a:rPr>
              <a:t>Videonadzor</a:t>
            </a:r>
          </a:p>
          <a:p>
            <a:pPr marL="0" indent="0">
              <a:buNone/>
            </a:pPr>
            <a:endParaRPr lang="sl-SI" sz="2000" dirty="0"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000" dirty="0">
                <a:latin typeface="Montserrat Light" panose="00000400000000000000" pitchFamily="2" charset="-18"/>
              </a:rPr>
              <a:t>Biometrija</a:t>
            </a:r>
          </a:p>
          <a:p>
            <a:pPr marL="457200" lvl="1" indent="0">
              <a:buNone/>
            </a:pPr>
            <a:endParaRPr lang="sl-SI" sz="2000" dirty="0"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000" dirty="0">
                <a:latin typeface="Montserrat Light" panose="00000400000000000000" pitchFamily="2" charset="-18"/>
              </a:rPr>
              <a:t>Piškotki</a:t>
            </a:r>
          </a:p>
          <a:p>
            <a:pPr marL="0" indent="0">
              <a:buNone/>
            </a:pPr>
            <a:endParaRPr lang="sl-SI" sz="2000" dirty="0">
              <a:latin typeface="Montserrat Light" panose="00000400000000000000" pitchFamily="2" charset="-18"/>
            </a:endParaRPr>
          </a:p>
          <a:p>
            <a:pPr marL="0" indent="0">
              <a:buNone/>
            </a:pPr>
            <a:r>
              <a:rPr lang="sl-SI" sz="2000" dirty="0">
                <a:latin typeface="Montserrat Light" panose="00000400000000000000" pitchFamily="2" charset="-18"/>
              </a:rPr>
              <a:t>Neposredno trženje in ostale novosti</a:t>
            </a:r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75881B8D-0A55-4937-B14B-2DE41BA54FEE}"/>
              </a:ext>
            </a:extLst>
          </p:cNvPr>
          <p:cNvCxnSpPr>
            <a:cxnSpLocks/>
          </p:cNvCxnSpPr>
          <p:nvPr/>
        </p:nvCxnSpPr>
        <p:spPr>
          <a:xfrm>
            <a:off x="1724811" y="1820867"/>
            <a:ext cx="12994" cy="359885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632218" y="2323582"/>
            <a:ext cx="235287" cy="235287"/>
            <a:chOff x="4319972" y="3176972"/>
            <a:chExt cx="504056" cy="504056"/>
          </a:xfrm>
        </p:grpSpPr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602972" y="3146430"/>
            <a:ext cx="235287" cy="235287"/>
            <a:chOff x="4319972" y="3176972"/>
            <a:chExt cx="504056" cy="504056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622693" y="3879575"/>
            <a:ext cx="235287" cy="235287"/>
            <a:chOff x="4319972" y="3176972"/>
            <a:chExt cx="504056" cy="504056"/>
          </a:xfrm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612497" y="4702423"/>
            <a:ext cx="235287" cy="235287"/>
            <a:chOff x="4319972" y="3176972"/>
            <a:chExt cx="504056" cy="504056"/>
          </a:xfrm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625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954A42-4C79-594C-AEA5-86F1E501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567877"/>
            <a:ext cx="7978140" cy="241338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0" y="3752850"/>
            <a:ext cx="9144000" cy="1864666"/>
          </a:xfrm>
          <a:prstGeom prst="rect">
            <a:avLst/>
          </a:prstGeom>
          <a:solidFill>
            <a:srgbClr val="1F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104" y="2276474"/>
            <a:ext cx="5631115" cy="5631115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2760873" y="3665565"/>
            <a:ext cx="3706602" cy="232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3262982" y="4007373"/>
            <a:ext cx="2697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rgbClr val="1FACE5"/>
                </a:solidFill>
                <a:latin typeface="Montserrat Light" panose="00000400000000000000" pitchFamily="2" charset="-18"/>
              </a:rPr>
              <a:t>Čas za odgovore na vprašanja</a:t>
            </a:r>
            <a:endParaRPr lang="sl-SI" sz="2800" dirty="0">
              <a:latin typeface="Montserrat Light" panose="00000400000000000000" pitchFamily="2" charset="-18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51323" y="4515204"/>
            <a:ext cx="245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info@datainfo.si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6651029" y="4515204"/>
            <a:ext cx="245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02 620 43 00</a:t>
            </a:r>
          </a:p>
        </p:txBody>
      </p:sp>
    </p:spTree>
    <p:extLst>
      <p:ext uri="{BB962C8B-B14F-4D97-AF65-F5344CB8AC3E}">
        <p14:creationId xmlns:p14="http://schemas.microsoft.com/office/powerpoint/2010/main" val="276176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 b="-1"/>
          <a:stretch/>
        </p:blipFill>
        <p:spPr>
          <a:xfrm rot="21018440">
            <a:off x="-4003087" y="-511127"/>
            <a:ext cx="14481997" cy="959884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1709814" y="1192099"/>
            <a:ext cx="3965772" cy="973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18"/>
              </a:rPr>
              <a:t>Skoraj 5 let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Montserrat Light" panose="00000400000000000000" pitchFamily="2" charset="-18"/>
              </a:rPr>
              <a:t>Splošne uredbe (ang. GDPR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  <a:latin typeface="Montserrat Light" panose="00000400000000000000" pitchFamily="2" charset="-18"/>
              </a:rPr>
              <a:t>)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tserrat Light" panose="00000400000000000000" pitchFamily="2" charset="-1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04939" y="2372638"/>
            <a:ext cx="562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26.1.2023 se je začel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uporabljati ZVOP-2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2104939" y="3210896"/>
            <a:ext cx="5248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Splošna uredba o varstvu osebnih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podatkov (ang. GDPR ) se uporablja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od 25.5.2018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2104939" y="4183076"/>
            <a:ext cx="680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Zaradi odsotnosti ZVOP-2 v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Sloveniji ni bilo možno izrekati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GDPR glob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2104939" y="5344894"/>
            <a:ext cx="621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IP je do ZVOP-2 lahko naložil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uskladitev z GPDR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1512" y="2493670"/>
            <a:ext cx="128700" cy="128700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1512" y="3360686"/>
            <a:ext cx="128700" cy="128700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9196" y="4306583"/>
            <a:ext cx="128700" cy="128700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939196" y="5475250"/>
            <a:ext cx="128700" cy="128700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1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54" y="882437"/>
            <a:ext cx="5682663" cy="7539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</a:rPr>
              <a:t>Področje uporabe (3.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čl.)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tserrat ExtraBold" panose="00000900000000000000" pitchFamily="2" charset="-18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55854" y="1524824"/>
            <a:ext cx="6413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</a:rPr>
              <a:t>Določa GDPR, ZVOP-2 in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591" y="3141841"/>
            <a:ext cx="3197519" cy="291788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740402" y="4473482"/>
            <a:ext cx="256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Ne velja za obdelavo, ki jo izvajajo posamezniki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(osebna ali domača dejavnost)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lack" panose="00000A00000000000000" pitchFamily="2" charset="-1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 txBox="1">
            <a:spLocks/>
          </p:cNvSpPr>
          <p:nvPr/>
        </p:nvSpPr>
        <p:spPr>
          <a:xfrm>
            <a:off x="6727458" y="3632642"/>
            <a:ext cx="578261" cy="761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!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583474" y="2298542"/>
            <a:ext cx="3769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se izvaja v celoti ali delno z avtomatiziranimi sredstvi</a:t>
            </a:r>
          </a:p>
          <a:p>
            <a:pPr lvl="0">
              <a:defRPr/>
            </a:pPr>
            <a:endParaRPr lang="sl-SI" dirty="0">
              <a:solidFill>
                <a:prstClr val="black"/>
              </a:solidFill>
              <a:latin typeface="Montserrat Light" panose="00000400000000000000" pitchFamily="2" charset="-18"/>
            </a:endParaRP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se izvaja </a:t>
            </a:r>
            <a:r>
              <a:rPr lang="sl-SI" dirty="0" err="1">
                <a:solidFill>
                  <a:prstClr val="black"/>
                </a:solidFill>
                <a:latin typeface="Montserrat Light" panose="00000400000000000000" pitchFamily="2" charset="-18"/>
              </a:rPr>
              <a:t>neavtomatizirana</a:t>
            </a: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 obdelava in so OP del zbirke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69457" y="2461416"/>
            <a:ext cx="76011" cy="76011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84372" y="3278470"/>
            <a:ext cx="76011" cy="76011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83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44" y="-1486073"/>
            <a:ext cx="9292491" cy="9292491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059913" y="3384813"/>
            <a:ext cx="562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Javni sektor (javni zavodi, občine, organi…)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3059913" y="4030689"/>
            <a:ext cx="5248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Javni sektor tudi samostojni visokošolski zavodi, zasebni vrtci, zasebne OŠ, zasebne SŠ – kadar izvajajo javno veljavne vzgojno izobraževalne programe.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3059913" y="5461851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Zasebni sektor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3059913" y="6109992"/>
            <a:ext cx="5628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Javni sektor – obvezno imenovanje pooblaščene osebe za varstvo podatkov (ang. DPO)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184" y="2511048"/>
            <a:ext cx="5682663" cy="7539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Javni in zasebni sektor </a:t>
            </a:r>
            <a:br>
              <a:rPr lang="sl-SI" sz="24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r>
              <a:rPr lang="sl-SI" sz="2400" dirty="0">
                <a:solidFill>
                  <a:schemeClr val="tx2">
                    <a:lumMod val="75000"/>
                  </a:schemeClr>
                </a:solidFill>
                <a:latin typeface="Montserrat Medium" panose="00000600000000000000" pitchFamily="2" charset="-18"/>
              </a:rPr>
              <a:t>(definicije, 5. čl.)</a:t>
            </a:r>
            <a:br>
              <a:rPr lang="sl-SI" sz="24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endParaRPr lang="sl-SI" sz="2400" dirty="0">
              <a:solidFill>
                <a:schemeClr val="tx2">
                  <a:lumMod val="75000"/>
                </a:schemeClr>
              </a:solidFill>
              <a:latin typeface="Montserrat ExtraBold" panose="00000900000000000000" pitchFamily="2" charset="-1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2926366" y="349693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2926366" y="416156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2921432" y="561420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2921432" y="621969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7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75" y="3352520"/>
            <a:ext cx="3250678" cy="2966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87" y="1222855"/>
            <a:ext cx="6257110" cy="7539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Pravne podlage za obdelavo (6. čl.)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953587" y="1951014"/>
            <a:ext cx="641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Določata GDPR</a:t>
            </a:r>
            <a:r>
              <a:rPr lang="sl-SI" sz="2400" dirty="0">
                <a:solidFill>
                  <a:prstClr val="black"/>
                </a:solidFill>
                <a:latin typeface="Montserrat Medium" panose="00000600000000000000" pitchFamily="2" charset="-18"/>
              </a:rPr>
              <a:t> in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18"/>
              </a:rPr>
              <a:t> ZVOP-2: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l-SI" sz="2400" dirty="0">
              <a:solidFill>
                <a:prstClr val="black"/>
              </a:solidFill>
              <a:latin typeface="Montserrat Medium" panose="00000600000000000000" pitchFamily="2" charset="-1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18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139543" y="4509447"/>
            <a:ext cx="2290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-18"/>
              </a:rPr>
              <a:t>Javni sektor: Privolitev dovoljena pravna podlaga samo, kadar določa zakon ali gre za „ne oblastno“ ravnanje.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lack" panose="00000A00000000000000" pitchFamily="2" charset="-18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567543" y="27049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Zakon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Pogodba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Privolitev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Zasebni interes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Javni interes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Zaščita življenjskih interesov</a:t>
            </a:r>
            <a:endParaRPr lang="sl-SI" dirty="0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5226" y="283780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5226" y="3106604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5226" y="337678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9094" y="3650778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1429094" y="3951293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343A6077-D4D3-6874-F275-AC2798DE21BF}"/>
              </a:ext>
            </a:extLst>
          </p:cNvPr>
          <p:cNvSpPr txBox="1">
            <a:spLocks/>
          </p:cNvSpPr>
          <p:nvPr/>
        </p:nvSpPr>
        <p:spPr>
          <a:xfrm>
            <a:off x="7002346" y="3587625"/>
            <a:ext cx="730469" cy="929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 panose="00000900000000000000" pitchFamily="2" charset="-18"/>
                <a:ea typeface="+mj-ea"/>
                <a:cs typeface="+mj-cs"/>
              </a:rPr>
              <a:t>!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706B04D9-7D4E-7D56-7C2F-DA52B0DE6E3B}"/>
              </a:ext>
            </a:extLst>
          </p:cNvPr>
          <p:cNvGrpSpPr/>
          <p:nvPr/>
        </p:nvGrpSpPr>
        <p:grpSpPr>
          <a:xfrm>
            <a:off x="1446125" y="4215886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EC9F7F74-2A41-DA6B-9345-E2330DE7CF2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12855E09-B646-175A-514A-3A8ADEB49FE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42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6" b="11344"/>
          <a:stretch/>
        </p:blipFill>
        <p:spPr>
          <a:xfrm>
            <a:off x="0" y="-219704"/>
            <a:ext cx="9688242" cy="707770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14D089D-5775-3F36-5C1E-F92EDA3FEB97}"/>
              </a:ext>
            </a:extLst>
          </p:cNvPr>
          <p:cNvSpPr txBox="1">
            <a:spLocks/>
          </p:cNvSpPr>
          <p:nvPr/>
        </p:nvSpPr>
        <p:spPr>
          <a:xfrm>
            <a:off x="3388927" y="2388447"/>
            <a:ext cx="6734175" cy="1026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</a:b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Nepotrebni osebni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2" charset="-18"/>
              </a:rPr>
              <a:t>podatki (7. čl.)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388927" y="3946246"/>
            <a:ext cx="562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Kadar se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nenamerno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 zberejo osebni podatki, 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</a:b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+mn-cs"/>
              </a:rPr>
              <a:t>za katere je očitno, da niso potrebni, se takoj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067176" y="49944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izbrišejo, 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uničijo ali </a:t>
            </a:r>
          </a:p>
          <a:p>
            <a:pPr lvl="0">
              <a:defRPr/>
            </a:pPr>
            <a:r>
              <a:rPr lang="sl-SI" dirty="0">
                <a:solidFill>
                  <a:prstClr val="black"/>
                </a:solidFill>
                <a:latin typeface="Montserrat Light" panose="00000400000000000000" pitchFamily="2" charset="-18"/>
              </a:rPr>
              <a:t>vrnejo (posamezniku, upravljavcu ali obdelovalcu, ki jih je poslal).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3941598" y="514110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3951450" y="5431352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3951450" y="5689627"/>
            <a:ext cx="86793" cy="89478"/>
            <a:chOff x="4319972" y="3176972"/>
            <a:chExt cx="504056" cy="504056"/>
          </a:xfrm>
          <a:solidFill>
            <a:schemeClr val="tx2">
              <a:lumMod val="75000"/>
            </a:schemeClr>
          </a:solidFill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BAAE3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846A2D-24C1-08D2-EE39-B3A6BEF5C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74" y="72888"/>
            <a:ext cx="166469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2131</Words>
  <Application>Microsoft Macintosh PowerPoint</Application>
  <PresentationFormat>On-screen Show (4:3)</PresentationFormat>
  <Paragraphs>250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Montserat</vt:lpstr>
      <vt:lpstr>Montserrat Black</vt:lpstr>
      <vt:lpstr>Montserrat ExtraBold</vt:lpstr>
      <vt:lpstr>Montserrat Light</vt:lpstr>
      <vt:lpstr>Montserrat Medium</vt:lpstr>
      <vt:lpstr>Office Theme</vt:lpstr>
      <vt:lpstr>NOVOSTI Zakona o varstvu osebnih podatkov ZVOP-2   Miroslav Ekart, pooblaščena oseba za varstvo podatkov  </vt:lpstr>
      <vt:lpstr>Splošni napotki za dosego  vaše skladnosti z ZVOP-2 </vt:lpstr>
      <vt:lpstr>PowerPoint Presentation</vt:lpstr>
      <vt:lpstr>EKIPA  www.datainfo.si</vt:lpstr>
      <vt:lpstr>PowerPoint Presentation</vt:lpstr>
      <vt:lpstr>Področje uporabe (3. čl.)</vt:lpstr>
      <vt:lpstr>Javni in zasebni sektor  (definicije, 5. čl.) </vt:lpstr>
      <vt:lpstr>Pravne podlage za obdelavo (6. čl.)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Uveljavljanje pravic posameznika – občine in državni organi (12.čl.)</vt:lpstr>
      <vt:lpstr>Uveljavljanje pravic posameznika – javni in zasebni sektor (12.čl. )</vt:lpstr>
      <vt:lpstr>Dostop posameznika do uradnih postopkov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Informacijski pooblaščenec je nadzorni organ po ZVOP-2</vt:lpstr>
      <vt:lpstr>PowerPoint Presentation</vt:lpstr>
      <vt:lpstr>PowerPoint Presentation</vt:lpstr>
      <vt:lpstr>Kazenske določbe (95. do 115. čl.)</vt:lpstr>
      <vt:lpstr>Kazenske določbe (95. do 115. čl.)</vt:lpstr>
      <vt:lpstr>Kazenske določbe  (95. do 115. čl.)</vt:lpstr>
      <vt:lpstr>Na Hrvaškem so za visoke kazni potrebovali štiri leta </vt:lpstr>
      <vt:lpstr>www.datainfo.si</vt:lpstr>
      <vt:lpstr>PowerPoint Presentation</vt:lpstr>
      <vt:lpstr>PowerPoint Presentation</vt:lpstr>
      <vt:lpstr>PowerPoint Presentation</vt:lpstr>
      <vt:lpstr>Pripravljena dokumentacija z navodili</vt:lpstr>
      <vt:lpstr>PowerPoint Presentation</vt:lpstr>
      <vt:lpstr>PowerPoint Presentation</vt:lpstr>
      <vt:lpstr>PowerPoint Presentation</vt:lpstr>
      <vt:lpstr>Sledi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Varstvo osebnih podatkov  na delovnem mestu</dc:title>
  <dc:creator>Benjamin Lesjak</dc:creator>
  <cp:lastModifiedBy>Benjamin Lesjak</cp:lastModifiedBy>
  <cp:revision>82</cp:revision>
  <cp:lastPrinted>2023-02-15T10:58:14Z</cp:lastPrinted>
  <dcterms:created xsi:type="dcterms:W3CDTF">2020-07-10T07:59:18Z</dcterms:created>
  <dcterms:modified xsi:type="dcterms:W3CDTF">2023-02-15T18:27:55Z</dcterms:modified>
</cp:coreProperties>
</file>